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Atma Bold" pitchFamily="2" charset="77"/>
      <p:regular r:id="rId7"/>
      <p:bold r:id="rId8"/>
    </p:embeddedFont>
    <p:embeddedFont>
      <p:font typeface="Calibri" panose="020F0502020204030204" pitchFamily="34" charset="0"/>
      <p:regular r:id="rId9"/>
      <p:bold r:id="rId10"/>
      <p:italic r:id="rId11"/>
      <p:boldItalic r:id="rId12"/>
    </p:embeddedFont>
    <p:embeddedFont>
      <p:font typeface="League Spartan" pitchFamily="2" charset="77"/>
      <p:regular r:id="rId13"/>
      <p:bold r:id="rId14"/>
    </p:embeddedFont>
    <p:embeddedFont>
      <p:font typeface="Montserrat Classic" pitchFamily="2" charset="77"/>
      <p:regular r:id="rId15"/>
    </p:embeddedFont>
    <p:embeddedFont>
      <p:font typeface="Montserrat Classic Bold" pitchFamily="2" charset="77"/>
      <p:regular r:id="rId16"/>
      <p:bold r:id="rId17"/>
    </p:embeddedFont>
    <p:embeddedFont>
      <p:font typeface="Playlist Script" pitchFamily="2" charset="0"/>
      <p:regular r:id="rId18"/>
    </p:embeddedFont>
    <p:embeddedFont>
      <p:font typeface="Sanchez" panose="02000000000000000000" pitchFamily="2" charset="77"/>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26" autoAdjust="0"/>
  </p:normalViewPr>
  <p:slideViewPr>
    <p:cSldViewPr>
      <p:cViewPr varScale="1">
        <p:scale>
          <a:sx n="77" d="100"/>
          <a:sy n="77" d="100"/>
        </p:scale>
        <p:origin x="88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tableStyles" Target="tableStyle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uniting.church/australia-day-honours-2023/"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mailto://?to=comms@nat.uca.org.au" TargetMode="External"/><Relationship Id="rId3" Type="http://schemas.openxmlformats.org/officeDocument/2006/relationships/image" Target="../media/image2.svg"/><Relationship Id="rId7" Type="http://schemas.openxmlformats.org/officeDocument/2006/relationships/hyperlink" Target="https://uniting.church/2023assemblycalendar/"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uniting.church/lectionary/" TargetMode="Externa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oikoumene.org/resources/prayer-cycle"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8708" y="-897094"/>
            <a:ext cx="19479928" cy="12634455"/>
            <a:chOff x="0" y="0"/>
            <a:chExt cx="9495139" cy="6158437"/>
          </a:xfrm>
        </p:grpSpPr>
        <p:sp>
          <p:nvSpPr>
            <p:cNvPr id="3" name="Freeform 3"/>
            <p:cNvSpPr/>
            <p:nvPr/>
          </p:nvSpPr>
          <p:spPr>
            <a:xfrm>
              <a:off x="0" y="0"/>
              <a:ext cx="9495139" cy="6158437"/>
            </a:xfrm>
            <a:custGeom>
              <a:avLst/>
              <a:gdLst/>
              <a:ahLst/>
              <a:cxnLst/>
              <a:rect l="l" t="t" r="r" b="b"/>
              <a:pathLst>
                <a:path w="9495139" h="6158437">
                  <a:moveTo>
                    <a:pt x="0" y="0"/>
                  </a:moveTo>
                  <a:lnTo>
                    <a:pt x="9495139" y="0"/>
                  </a:lnTo>
                  <a:lnTo>
                    <a:pt x="9495139" y="6158437"/>
                  </a:lnTo>
                  <a:lnTo>
                    <a:pt x="0" y="6158437"/>
                  </a:lnTo>
                  <a:close/>
                </a:path>
              </a:pathLst>
            </a:custGeom>
            <a:solidFill>
              <a:srgbClr val="F6AE2D"/>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580308">
            <a:off x="-11887816" y="-4205319"/>
            <a:ext cx="18933580" cy="18926009"/>
          </a:xfrm>
          <a:prstGeom prst="rect">
            <a:avLst/>
          </a:prstGeom>
        </p:spPr>
      </p:pic>
      <p:pic>
        <p:nvPicPr>
          <p:cNvPr id="5" name="Picture 5"/>
          <p:cNvPicPr>
            <a:picLocks noChangeAspect="1"/>
          </p:cNvPicPr>
          <p:nvPr/>
        </p:nvPicPr>
        <p:blipFill>
          <a:blip r:embed="rId4"/>
          <a:srcRect l="10841" t="22846" r="61775" b="18300"/>
          <a:stretch>
            <a:fillRect/>
          </a:stretch>
        </p:blipFill>
        <p:spPr>
          <a:xfrm>
            <a:off x="10522164" y="1878545"/>
            <a:ext cx="3125368" cy="3073077"/>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16206">
            <a:off x="17863089" y="-8839995"/>
            <a:ext cx="28531666" cy="28520257"/>
          </a:xfrm>
          <a:prstGeom prst="rect">
            <a:avLst/>
          </a:prstGeom>
        </p:spPr>
      </p:pic>
      <p:grpSp>
        <p:nvGrpSpPr>
          <p:cNvPr id="7" name="Group 7"/>
          <p:cNvGrpSpPr/>
          <p:nvPr/>
        </p:nvGrpSpPr>
        <p:grpSpPr>
          <a:xfrm>
            <a:off x="8806902" y="5420133"/>
            <a:ext cx="6555892" cy="2958584"/>
            <a:chOff x="0" y="0"/>
            <a:chExt cx="8741189" cy="3944779"/>
          </a:xfrm>
        </p:grpSpPr>
        <p:sp>
          <p:nvSpPr>
            <p:cNvPr id="8" name="TextBox 8"/>
            <p:cNvSpPr txBox="1"/>
            <p:nvPr/>
          </p:nvSpPr>
          <p:spPr>
            <a:xfrm>
              <a:off x="0" y="47625"/>
              <a:ext cx="8741189" cy="456651"/>
            </a:xfrm>
            <a:prstGeom prst="rect">
              <a:avLst/>
            </a:prstGeom>
          </p:spPr>
          <p:txBody>
            <a:bodyPr lIns="0" tIns="0" rIns="0" bIns="0" rtlCol="0" anchor="t">
              <a:spAutoFit/>
            </a:bodyPr>
            <a:lstStyle/>
            <a:p>
              <a:pPr algn="ctr">
                <a:lnSpc>
                  <a:spcPts val="2515"/>
                </a:lnSpc>
              </a:pPr>
              <a:r>
                <a:rPr lang="en-US" sz="2515">
                  <a:solidFill>
                    <a:srgbClr val="231F20"/>
                  </a:solidFill>
                  <a:latin typeface="Atma Bold Bold Italics"/>
                </a:rPr>
                <a:t>UNITING CHURCH IN AUSTRALIA ASSEMBLY</a:t>
              </a:r>
            </a:p>
          </p:txBody>
        </p:sp>
        <p:sp>
          <p:nvSpPr>
            <p:cNvPr id="9" name="TextBox 9"/>
            <p:cNvSpPr txBox="1"/>
            <p:nvPr/>
          </p:nvSpPr>
          <p:spPr>
            <a:xfrm>
              <a:off x="0" y="737661"/>
              <a:ext cx="8741189" cy="890143"/>
            </a:xfrm>
            <a:prstGeom prst="rect">
              <a:avLst/>
            </a:prstGeom>
          </p:spPr>
          <p:txBody>
            <a:bodyPr lIns="0" tIns="0" rIns="0" bIns="0" rtlCol="0" anchor="t">
              <a:spAutoFit/>
            </a:bodyPr>
            <a:lstStyle/>
            <a:p>
              <a:pPr algn="ctr">
                <a:lnSpc>
                  <a:spcPts val="4814"/>
                </a:lnSpc>
              </a:pPr>
              <a:r>
                <a:rPr lang="en-US" sz="4814">
                  <a:solidFill>
                    <a:srgbClr val="FFFFFF"/>
                  </a:solidFill>
                  <a:latin typeface="Atma Bold Bold Italics"/>
                </a:rPr>
                <a:t>WEEKLY POWERPOINT</a:t>
              </a:r>
            </a:p>
          </p:txBody>
        </p:sp>
        <p:sp>
          <p:nvSpPr>
            <p:cNvPr id="10" name="TextBox 10"/>
            <p:cNvSpPr txBox="1"/>
            <p:nvPr/>
          </p:nvSpPr>
          <p:spPr>
            <a:xfrm>
              <a:off x="0" y="3134858"/>
              <a:ext cx="8741189" cy="809921"/>
            </a:xfrm>
            <a:prstGeom prst="rect">
              <a:avLst/>
            </a:prstGeom>
          </p:spPr>
          <p:txBody>
            <a:bodyPr lIns="0" tIns="0" rIns="0" bIns="0" rtlCol="0" anchor="t">
              <a:spAutoFit/>
            </a:bodyPr>
            <a:lstStyle/>
            <a:p>
              <a:pPr algn="ctr">
                <a:lnSpc>
                  <a:spcPts val="4415"/>
                </a:lnSpc>
              </a:pPr>
              <a:r>
                <a:rPr lang="en-US" sz="4415">
                  <a:solidFill>
                    <a:srgbClr val="FFFFFF"/>
                  </a:solidFill>
                  <a:latin typeface="Atma Bold Bold Italics"/>
                </a:rPr>
                <a:t> 1-7 FEB 2023</a:t>
              </a:r>
            </a:p>
          </p:txBody>
        </p:sp>
      </p:grpSp>
      <p:sp>
        <p:nvSpPr>
          <p:cNvPr id="11" name="AutoShape 11"/>
          <p:cNvSpPr/>
          <p:nvPr/>
        </p:nvSpPr>
        <p:spPr>
          <a:xfrm rot="-4210389">
            <a:off x="208519" y="5983151"/>
            <a:ext cx="14211115" cy="0"/>
          </a:xfrm>
          <a:prstGeom prst="line">
            <a:avLst/>
          </a:prstGeom>
          <a:ln w="85725" cap="flat">
            <a:solidFill>
              <a:srgbClr val="55DDE0"/>
            </a:solidFill>
            <a:prstDash val="solid"/>
            <a:headEnd type="none" w="sm" len="sm"/>
            <a:tailEnd type="none" w="sm" len="sm"/>
          </a:ln>
        </p:spPr>
      </p:sp>
      <p:sp>
        <p:nvSpPr>
          <p:cNvPr id="12" name="AutoShape 12"/>
          <p:cNvSpPr/>
          <p:nvPr/>
        </p:nvSpPr>
        <p:spPr>
          <a:xfrm rot="-4210389">
            <a:off x="9504919" y="6135551"/>
            <a:ext cx="14211115" cy="0"/>
          </a:xfrm>
          <a:prstGeom prst="line">
            <a:avLst/>
          </a:prstGeom>
          <a:ln w="85725" cap="flat">
            <a:solidFill>
              <a:srgbClr val="55DDE0"/>
            </a:solidFill>
            <a:prstDash val="solid"/>
            <a:headEnd type="none" w="sm" len="sm"/>
            <a:tailEnd type="none" w="sm" len="sm"/>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8708" y="-897094"/>
            <a:ext cx="19479928" cy="12634455"/>
            <a:chOff x="0" y="0"/>
            <a:chExt cx="9495139" cy="6158437"/>
          </a:xfrm>
        </p:grpSpPr>
        <p:sp>
          <p:nvSpPr>
            <p:cNvPr id="3" name="Freeform 3"/>
            <p:cNvSpPr/>
            <p:nvPr/>
          </p:nvSpPr>
          <p:spPr>
            <a:xfrm>
              <a:off x="0" y="0"/>
              <a:ext cx="9495139" cy="6158437"/>
            </a:xfrm>
            <a:custGeom>
              <a:avLst/>
              <a:gdLst/>
              <a:ahLst/>
              <a:cxnLst/>
              <a:rect l="l" t="t" r="r" b="b"/>
              <a:pathLst>
                <a:path w="9495139" h="6158437">
                  <a:moveTo>
                    <a:pt x="0" y="0"/>
                  </a:moveTo>
                  <a:lnTo>
                    <a:pt x="9495139" y="0"/>
                  </a:lnTo>
                  <a:lnTo>
                    <a:pt x="9495139" y="6158437"/>
                  </a:lnTo>
                  <a:lnTo>
                    <a:pt x="0" y="6158437"/>
                  </a:lnTo>
                  <a:close/>
                </a:path>
              </a:pathLst>
            </a:custGeom>
            <a:solidFill>
              <a:srgbClr val="F6AE2D"/>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580308">
            <a:off x="-17462621" y="-7802958"/>
            <a:ext cx="18933580" cy="18926009"/>
          </a:xfrm>
          <a:prstGeom prst="rect">
            <a:avLst/>
          </a:prstGeom>
        </p:spPr>
      </p:pic>
      <p:pic>
        <p:nvPicPr>
          <p:cNvPr id="5" name="Picture 5"/>
          <p:cNvPicPr>
            <a:picLocks noChangeAspect="1"/>
          </p:cNvPicPr>
          <p:nvPr/>
        </p:nvPicPr>
        <p:blipFill>
          <a:blip r:embed="rId4"/>
          <a:srcRect l="10841" t="22846" r="61775" b="18300"/>
          <a:stretch>
            <a:fillRect/>
          </a:stretch>
        </p:blipFill>
        <p:spPr>
          <a:xfrm>
            <a:off x="16065270" y="497336"/>
            <a:ext cx="1654750" cy="1627064"/>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16206">
            <a:off x="18286341" y="-7870043"/>
            <a:ext cx="28531666" cy="28520257"/>
          </a:xfrm>
          <a:prstGeom prst="rect">
            <a:avLst/>
          </a:prstGeom>
        </p:spPr>
      </p:pic>
      <p:sp>
        <p:nvSpPr>
          <p:cNvPr id="7" name="AutoShape 7"/>
          <p:cNvSpPr/>
          <p:nvPr/>
        </p:nvSpPr>
        <p:spPr>
          <a:xfrm rot="-4210389">
            <a:off x="-5972083" y="4096154"/>
            <a:ext cx="14211115" cy="0"/>
          </a:xfrm>
          <a:prstGeom prst="line">
            <a:avLst/>
          </a:prstGeom>
          <a:ln w="85725" cap="flat">
            <a:solidFill>
              <a:srgbClr val="55DDE0"/>
            </a:solidFill>
            <a:prstDash val="solid"/>
            <a:headEnd type="none" w="sm" len="sm"/>
            <a:tailEnd type="none" w="sm" len="sm"/>
          </a:ln>
        </p:spPr>
      </p:sp>
      <p:sp>
        <p:nvSpPr>
          <p:cNvPr id="8" name="AutoShape 8"/>
          <p:cNvSpPr/>
          <p:nvPr/>
        </p:nvSpPr>
        <p:spPr>
          <a:xfrm rot="-4210389">
            <a:off x="9928171" y="7105503"/>
            <a:ext cx="14211115" cy="0"/>
          </a:xfrm>
          <a:prstGeom prst="line">
            <a:avLst/>
          </a:prstGeom>
          <a:ln w="85725" cap="flat">
            <a:solidFill>
              <a:srgbClr val="55DDE0"/>
            </a:solidFill>
            <a:prstDash val="solid"/>
            <a:headEnd type="none" w="sm" len="sm"/>
            <a:tailEnd type="none" w="sm" len="sm"/>
          </a:ln>
        </p:spPr>
      </p:sp>
      <p:pic>
        <p:nvPicPr>
          <p:cNvPr id="9" name="Picture 9">
            <a:hlinkClick r:id="rId5" tooltip="https://uniting.church/australia-day-honours-2023/"/>
          </p:cNvPr>
          <p:cNvPicPr>
            <a:picLocks noChangeAspect="1"/>
          </p:cNvPicPr>
          <p:nvPr/>
        </p:nvPicPr>
        <p:blipFill>
          <a:blip r:embed="rId6"/>
          <a:srcRect/>
          <a:stretch>
            <a:fillRect/>
          </a:stretch>
        </p:blipFill>
        <p:spPr>
          <a:xfrm>
            <a:off x="2928510" y="2776601"/>
            <a:ext cx="11300949" cy="4371764"/>
          </a:xfrm>
          <a:prstGeom prst="rect">
            <a:avLst/>
          </a:prstGeom>
        </p:spPr>
      </p:pic>
      <p:grpSp>
        <p:nvGrpSpPr>
          <p:cNvPr id="10" name="Group 10"/>
          <p:cNvGrpSpPr/>
          <p:nvPr/>
        </p:nvGrpSpPr>
        <p:grpSpPr>
          <a:xfrm>
            <a:off x="9451256" y="839597"/>
            <a:ext cx="7441389" cy="1774699"/>
            <a:chOff x="0" y="0"/>
            <a:chExt cx="9921852" cy="2366265"/>
          </a:xfrm>
        </p:grpSpPr>
        <p:sp>
          <p:nvSpPr>
            <p:cNvPr id="11" name="TextBox 11"/>
            <p:cNvSpPr txBox="1"/>
            <p:nvPr/>
          </p:nvSpPr>
          <p:spPr>
            <a:xfrm>
              <a:off x="0" y="47625"/>
              <a:ext cx="8741189" cy="456651"/>
            </a:xfrm>
            <a:prstGeom prst="rect">
              <a:avLst/>
            </a:prstGeom>
          </p:spPr>
          <p:txBody>
            <a:bodyPr lIns="0" tIns="0" rIns="0" bIns="0" rtlCol="0" anchor="t">
              <a:spAutoFit/>
            </a:bodyPr>
            <a:lstStyle/>
            <a:p>
              <a:pPr algn="ctr">
                <a:lnSpc>
                  <a:spcPts val="2515"/>
                </a:lnSpc>
              </a:pPr>
              <a:r>
                <a:rPr lang="en-US" sz="2515">
                  <a:solidFill>
                    <a:srgbClr val="231F20"/>
                  </a:solidFill>
                  <a:latin typeface="Atma Bold Bold Italics"/>
                </a:rPr>
                <a:t>UNITING CHURCH IN AUSTRALIA ASSEMBLY</a:t>
              </a:r>
            </a:p>
          </p:txBody>
        </p:sp>
        <p:sp>
          <p:nvSpPr>
            <p:cNvPr id="12" name="TextBox 12"/>
            <p:cNvSpPr txBox="1"/>
            <p:nvPr/>
          </p:nvSpPr>
          <p:spPr>
            <a:xfrm>
              <a:off x="0" y="590001"/>
              <a:ext cx="8741189" cy="890143"/>
            </a:xfrm>
            <a:prstGeom prst="rect">
              <a:avLst/>
            </a:prstGeom>
          </p:spPr>
          <p:txBody>
            <a:bodyPr lIns="0" tIns="0" rIns="0" bIns="0" rtlCol="0" anchor="t">
              <a:spAutoFit/>
            </a:bodyPr>
            <a:lstStyle/>
            <a:p>
              <a:pPr algn="ctr">
                <a:lnSpc>
                  <a:spcPts val="4814"/>
                </a:lnSpc>
              </a:pPr>
              <a:r>
                <a:rPr lang="en-US" sz="4814">
                  <a:solidFill>
                    <a:srgbClr val="FFFFFF"/>
                  </a:solidFill>
                  <a:latin typeface="Atma Bold Bold Italics"/>
                </a:rPr>
                <a:t>WEEKLY POWERPOINT</a:t>
              </a:r>
            </a:p>
          </p:txBody>
        </p:sp>
        <p:sp>
          <p:nvSpPr>
            <p:cNvPr id="13" name="TextBox 13"/>
            <p:cNvSpPr txBox="1"/>
            <p:nvPr/>
          </p:nvSpPr>
          <p:spPr>
            <a:xfrm>
              <a:off x="1180663" y="1556344"/>
              <a:ext cx="8741189" cy="809921"/>
            </a:xfrm>
            <a:prstGeom prst="rect">
              <a:avLst/>
            </a:prstGeom>
          </p:spPr>
          <p:txBody>
            <a:bodyPr lIns="0" tIns="0" rIns="0" bIns="0" rtlCol="0" anchor="t">
              <a:spAutoFit/>
            </a:bodyPr>
            <a:lstStyle/>
            <a:p>
              <a:pPr algn="ctr">
                <a:lnSpc>
                  <a:spcPts val="4415"/>
                </a:lnSpc>
              </a:pPr>
              <a:r>
                <a:rPr lang="en-US" sz="4415">
                  <a:solidFill>
                    <a:srgbClr val="231F20"/>
                  </a:solidFill>
                  <a:latin typeface="Atma Bold"/>
                </a:rPr>
                <a:t>FEATURED STORY</a:t>
              </a:r>
            </a:p>
          </p:txBody>
        </p:sp>
      </p:grpSp>
      <p:sp>
        <p:nvSpPr>
          <p:cNvPr id="14" name="TextBox 14"/>
          <p:cNvSpPr txBox="1"/>
          <p:nvPr/>
        </p:nvSpPr>
        <p:spPr>
          <a:xfrm>
            <a:off x="2928510" y="7348391"/>
            <a:ext cx="11300949" cy="2659144"/>
          </a:xfrm>
          <a:prstGeom prst="rect">
            <a:avLst/>
          </a:prstGeom>
        </p:spPr>
        <p:txBody>
          <a:bodyPr lIns="0" tIns="0" rIns="0" bIns="0" rtlCol="0" anchor="t">
            <a:spAutoFit/>
          </a:bodyPr>
          <a:lstStyle/>
          <a:p>
            <a:pPr>
              <a:lnSpc>
                <a:spcPts val="3057"/>
              </a:lnSpc>
            </a:pPr>
            <a:r>
              <a:rPr lang="en-US" sz="2184" spc="65">
                <a:solidFill>
                  <a:srgbClr val="000000"/>
                </a:solidFill>
                <a:latin typeface="Montserrat Classic"/>
              </a:rPr>
              <a:t>A First Nations community leader, a 91-year-old Church Elder, a pipe organist whose service spans half a century, an accountant and a church volunteer of 60 years are among the Uniting Church members recognised with Australia Day honours. We highlight some of the deserving recipients from across the UCA who have contributed selflessly to the community, some over many decades! Click on the image to go to the story. </a:t>
            </a:r>
          </a:p>
          <a:p>
            <a:pPr>
              <a:lnSpc>
                <a:spcPts val="3057"/>
              </a:lnSpc>
            </a:pPr>
            <a:endParaRPr lang="en-US" sz="2184" spc="65">
              <a:solidFill>
                <a:srgbClr val="000000"/>
              </a:solidFill>
              <a:latin typeface="Montserrat Class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8708" y="-897094"/>
            <a:ext cx="19479928" cy="12634455"/>
            <a:chOff x="0" y="0"/>
            <a:chExt cx="9495139" cy="6158437"/>
          </a:xfrm>
        </p:grpSpPr>
        <p:sp>
          <p:nvSpPr>
            <p:cNvPr id="3" name="Freeform 3"/>
            <p:cNvSpPr/>
            <p:nvPr/>
          </p:nvSpPr>
          <p:spPr>
            <a:xfrm>
              <a:off x="0" y="0"/>
              <a:ext cx="9495139" cy="6158437"/>
            </a:xfrm>
            <a:custGeom>
              <a:avLst/>
              <a:gdLst/>
              <a:ahLst/>
              <a:cxnLst/>
              <a:rect l="l" t="t" r="r" b="b"/>
              <a:pathLst>
                <a:path w="9495139" h="6158437">
                  <a:moveTo>
                    <a:pt x="0" y="0"/>
                  </a:moveTo>
                  <a:lnTo>
                    <a:pt x="9495139" y="0"/>
                  </a:lnTo>
                  <a:lnTo>
                    <a:pt x="9495139" y="6158437"/>
                  </a:lnTo>
                  <a:lnTo>
                    <a:pt x="0" y="6158437"/>
                  </a:lnTo>
                  <a:close/>
                </a:path>
              </a:pathLst>
            </a:custGeom>
            <a:solidFill>
              <a:srgbClr val="F6AE2D"/>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580308">
            <a:off x="-17462621" y="-7802958"/>
            <a:ext cx="18933580" cy="18926009"/>
          </a:xfrm>
          <a:prstGeom prst="rect">
            <a:avLst/>
          </a:prstGeom>
        </p:spPr>
      </p:pic>
      <p:pic>
        <p:nvPicPr>
          <p:cNvPr id="5" name="Picture 5"/>
          <p:cNvPicPr>
            <a:picLocks noChangeAspect="1"/>
          </p:cNvPicPr>
          <p:nvPr/>
        </p:nvPicPr>
        <p:blipFill>
          <a:blip r:embed="rId4"/>
          <a:srcRect l="10841" t="22846" r="61775" b="18300"/>
          <a:stretch>
            <a:fillRect/>
          </a:stretch>
        </p:blipFill>
        <p:spPr>
          <a:xfrm>
            <a:off x="16065270" y="497336"/>
            <a:ext cx="1654750" cy="1627064"/>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16206">
            <a:off x="17863089" y="-8839995"/>
            <a:ext cx="28531666" cy="28520257"/>
          </a:xfrm>
          <a:prstGeom prst="rect">
            <a:avLst/>
          </a:prstGeom>
        </p:spPr>
      </p:pic>
      <p:sp>
        <p:nvSpPr>
          <p:cNvPr id="7" name="AutoShape 7"/>
          <p:cNvSpPr/>
          <p:nvPr/>
        </p:nvSpPr>
        <p:spPr>
          <a:xfrm rot="-4210389">
            <a:off x="-5972083" y="4096154"/>
            <a:ext cx="14211115" cy="0"/>
          </a:xfrm>
          <a:prstGeom prst="line">
            <a:avLst/>
          </a:prstGeom>
          <a:ln w="85725" cap="flat">
            <a:solidFill>
              <a:srgbClr val="55DDE0"/>
            </a:solidFill>
            <a:prstDash val="solid"/>
            <a:headEnd type="none" w="sm" len="sm"/>
            <a:tailEnd type="none" w="sm" len="sm"/>
          </a:ln>
        </p:spPr>
      </p:sp>
      <p:sp>
        <p:nvSpPr>
          <p:cNvPr id="8" name="AutoShape 8"/>
          <p:cNvSpPr/>
          <p:nvPr/>
        </p:nvSpPr>
        <p:spPr>
          <a:xfrm rot="-4210389">
            <a:off x="9504919" y="6135551"/>
            <a:ext cx="14211115" cy="0"/>
          </a:xfrm>
          <a:prstGeom prst="line">
            <a:avLst/>
          </a:prstGeom>
          <a:ln w="85725" cap="flat">
            <a:solidFill>
              <a:srgbClr val="55DDE0"/>
            </a:solidFill>
            <a:prstDash val="solid"/>
            <a:headEnd type="none" w="sm" len="sm"/>
            <a:tailEnd type="none" w="sm" len="sm"/>
          </a:ln>
        </p:spPr>
      </p:sp>
      <p:pic>
        <p:nvPicPr>
          <p:cNvPr id="9" name="Picture 9"/>
          <p:cNvPicPr>
            <a:picLocks noChangeAspect="1"/>
          </p:cNvPicPr>
          <p:nvPr/>
        </p:nvPicPr>
        <p:blipFill>
          <a:blip r:embed="rId5"/>
          <a:srcRect/>
          <a:stretch>
            <a:fillRect/>
          </a:stretch>
        </p:blipFill>
        <p:spPr>
          <a:xfrm>
            <a:off x="784661" y="497336"/>
            <a:ext cx="4269044" cy="9295323"/>
          </a:xfrm>
          <a:prstGeom prst="rect">
            <a:avLst/>
          </a:prstGeom>
        </p:spPr>
      </p:pic>
      <p:grpSp>
        <p:nvGrpSpPr>
          <p:cNvPr id="10" name="Group 10"/>
          <p:cNvGrpSpPr/>
          <p:nvPr/>
        </p:nvGrpSpPr>
        <p:grpSpPr>
          <a:xfrm>
            <a:off x="9451256" y="839597"/>
            <a:ext cx="7441389" cy="1774699"/>
            <a:chOff x="0" y="0"/>
            <a:chExt cx="9921852" cy="2366265"/>
          </a:xfrm>
        </p:grpSpPr>
        <p:sp>
          <p:nvSpPr>
            <p:cNvPr id="11" name="TextBox 11"/>
            <p:cNvSpPr txBox="1"/>
            <p:nvPr/>
          </p:nvSpPr>
          <p:spPr>
            <a:xfrm>
              <a:off x="0" y="47625"/>
              <a:ext cx="8741189" cy="456651"/>
            </a:xfrm>
            <a:prstGeom prst="rect">
              <a:avLst/>
            </a:prstGeom>
          </p:spPr>
          <p:txBody>
            <a:bodyPr lIns="0" tIns="0" rIns="0" bIns="0" rtlCol="0" anchor="t">
              <a:spAutoFit/>
            </a:bodyPr>
            <a:lstStyle/>
            <a:p>
              <a:pPr algn="ctr">
                <a:lnSpc>
                  <a:spcPts val="2515"/>
                </a:lnSpc>
              </a:pPr>
              <a:r>
                <a:rPr lang="en-US" sz="2515">
                  <a:solidFill>
                    <a:srgbClr val="231F20"/>
                  </a:solidFill>
                  <a:latin typeface="Atma Bold Bold Italics"/>
                </a:rPr>
                <a:t>UNITING CHURCH IN AUSTRALIA ASSEMBLY</a:t>
              </a:r>
            </a:p>
          </p:txBody>
        </p:sp>
        <p:sp>
          <p:nvSpPr>
            <p:cNvPr id="12" name="TextBox 12"/>
            <p:cNvSpPr txBox="1"/>
            <p:nvPr/>
          </p:nvSpPr>
          <p:spPr>
            <a:xfrm>
              <a:off x="0" y="590001"/>
              <a:ext cx="8741189" cy="890143"/>
            </a:xfrm>
            <a:prstGeom prst="rect">
              <a:avLst/>
            </a:prstGeom>
          </p:spPr>
          <p:txBody>
            <a:bodyPr lIns="0" tIns="0" rIns="0" bIns="0" rtlCol="0" anchor="t">
              <a:spAutoFit/>
            </a:bodyPr>
            <a:lstStyle/>
            <a:p>
              <a:pPr algn="ctr">
                <a:lnSpc>
                  <a:spcPts val="4814"/>
                </a:lnSpc>
              </a:pPr>
              <a:r>
                <a:rPr lang="en-US" sz="4814">
                  <a:solidFill>
                    <a:srgbClr val="FFFFFF"/>
                  </a:solidFill>
                  <a:latin typeface="Atma Bold Bold Italics"/>
                </a:rPr>
                <a:t>WEEKLY POWERPOINT</a:t>
              </a:r>
            </a:p>
          </p:txBody>
        </p:sp>
        <p:sp>
          <p:nvSpPr>
            <p:cNvPr id="13" name="TextBox 13"/>
            <p:cNvSpPr txBox="1"/>
            <p:nvPr/>
          </p:nvSpPr>
          <p:spPr>
            <a:xfrm>
              <a:off x="1180663" y="1556344"/>
              <a:ext cx="8741189" cy="809921"/>
            </a:xfrm>
            <a:prstGeom prst="rect">
              <a:avLst/>
            </a:prstGeom>
          </p:spPr>
          <p:txBody>
            <a:bodyPr lIns="0" tIns="0" rIns="0" bIns="0" rtlCol="0" anchor="t">
              <a:spAutoFit/>
            </a:bodyPr>
            <a:lstStyle/>
            <a:p>
              <a:pPr algn="ctr">
                <a:lnSpc>
                  <a:spcPts val="4415"/>
                </a:lnSpc>
              </a:pPr>
              <a:r>
                <a:rPr lang="en-US" sz="4415">
                  <a:solidFill>
                    <a:srgbClr val="231F20"/>
                  </a:solidFill>
                  <a:latin typeface="Atma Bold"/>
                </a:rPr>
                <a:t>RESOURCES</a:t>
              </a:r>
            </a:p>
          </p:txBody>
        </p:sp>
      </p:grpSp>
      <p:sp>
        <p:nvSpPr>
          <p:cNvPr id="14" name="TextBox 14"/>
          <p:cNvSpPr txBox="1"/>
          <p:nvPr/>
        </p:nvSpPr>
        <p:spPr>
          <a:xfrm>
            <a:off x="11405514" y="8599361"/>
            <a:ext cx="3532871" cy="889672"/>
          </a:xfrm>
          <a:prstGeom prst="rect">
            <a:avLst/>
          </a:prstGeom>
        </p:spPr>
        <p:txBody>
          <a:bodyPr lIns="0" tIns="0" rIns="0" bIns="0" rtlCol="0" anchor="t">
            <a:spAutoFit/>
          </a:bodyPr>
          <a:lstStyle/>
          <a:p>
            <a:pPr algn="ctr">
              <a:lnSpc>
                <a:spcPts val="6436"/>
              </a:lnSpc>
            </a:pPr>
            <a:r>
              <a:rPr lang="en-US" sz="6847" u="sng">
                <a:solidFill>
                  <a:srgbClr val="FFFFFF"/>
                </a:solidFill>
                <a:latin typeface="Playlist Script"/>
                <a:hlinkClick r:id="rId6" tooltip="https://uniting.church/lectionary/"/>
              </a:rPr>
              <a:t>Lectionary</a:t>
            </a:r>
          </a:p>
        </p:txBody>
      </p:sp>
      <p:grpSp>
        <p:nvGrpSpPr>
          <p:cNvPr id="15" name="Group 15"/>
          <p:cNvGrpSpPr/>
          <p:nvPr/>
        </p:nvGrpSpPr>
        <p:grpSpPr>
          <a:xfrm>
            <a:off x="5552367" y="3447218"/>
            <a:ext cx="12167653" cy="1383599"/>
            <a:chOff x="0" y="0"/>
            <a:chExt cx="16223537" cy="1844798"/>
          </a:xfrm>
        </p:grpSpPr>
        <p:sp>
          <p:nvSpPr>
            <p:cNvPr id="16" name="TextBox 16"/>
            <p:cNvSpPr txBox="1"/>
            <p:nvPr/>
          </p:nvSpPr>
          <p:spPr>
            <a:xfrm>
              <a:off x="0" y="161925"/>
              <a:ext cx="16223537" cy="1272552"/>
            </a:xfrm>
            <a:prstGeom prst="rect">
              <a:avLst/>
            </a:prstGeom>
          </p:spPr>
          <p:txBody>
            <a:bodyPr lIns="0" tIns="0" rIns="0" bIns="0" rtlCol="0" anchor="t">
              <a:spAutoFit/>
            </a:bodyPr>
            <a:lstStyle/>
            <a:p>
              <a:pPr algn="l">
                <a:lnSpc>
                  <a:spcPts val="6738"/>
                </a:lnSpc>
              </a:pPr>
              <a:r>
                <a:rPr lang="en-US" sz="7092" spc="-354">
                  <a:solidFill>
                    <a:srgbClr val="000000"/>
                  </a:solidFill>
                  <a:latin typeface="League Spartan"/>
                </a:rPr>
                <a:t>COVENANTING BANNER</a:t>
              </a:r>
            </a:p>
          </p:txBody>
        </p:sp>
        <p:sp>
          <p:nvSpPr>
            <p:cNvPr id="17" name="TextBox 17"/>
            <p:cNvSpPr txBox="1"/>
            <p:nvPr/>
          </p:nvSpPr>
          <p:spPr>
            <a:xfrm>
              <a:off x="0" y="1415427"/>
              <a:ext cx="16223537" cy="429371"/>
            </a:xfrm>
            <a:prstGeom prst="rect">
              <a:avLst/>
            </a:prstGeom>
          </p:spPr>
          <p:txBody>
            <a:bodyPr lIns="0" tIns="0" rIns="0" bIns="0" rtlCol="0" anchor="t">
              <a:spAutoFit/>
            </a:bodyPr>
            <a:lstStyle/>
            <a:p>
              <a:pPr algn="l">
                <a:lnSpc>
                  <a:spcPts val="2646"/>
                </a:lnSpc>
              </a:pPr>
              <a:r>
                <a:rPr lang="en-US" sz="2035" spc="101">
                  <a:solidFill>
                    <a:srgbClr val="000000"/>
                  </a:solidFill>
                  <a:latin typeface="Sanchez"/>
                </a:rPr>
                <a:t>RESOURCE OF THE WEEK</a:t>
              </a:r>
            </a:p>
          </p:txBody>
        </p:sp>
      </p:grpSp>
      <p:sp>
        <p:nvSpPr>
          <p:cNvPr id="18" name="TextBox 18"/>
          <p:cNvSpPr txBox="1"/>
          <p:nvPr/>
        </p:nvSpPr>
        <p:spPr>
          <a:xfrm>
            <a:off x="5053706" y="8610220"/>
            <a:ext cx="6582487" cy="883412"/>
          </a:xfrm>
          <a:prstGeom prst="rect">
            <a:avLst/>
          </a:prstGeom>
        </p:spPr>
        <p:txBody>
          <a:bodyPr lIns="0" tIns="0" rIns="0" bIns="0" rtlCol="0" anchor="t">
            <a:spAutoFit/>
          </a:bodyPr>
          <a:lstStyle/>
          <a:p>
            <a:pPr algn="ctr">
              <a:lnSpc>
                <a:spcPts val="6439"/>
              </a:lnSpc>
            </a:pPr>
            <a:r>
              <a:rPr lang="en-US" sz="6850" u="sng">
                <a:solidFill>
                  <a:srgbClr val="FFFFFF"/>
                </a:solidFill>
                <a:latin typeface="Playlist Script"/>
                <a:hlinkClick r:id="rId7" tooltip="https://uniting.church/2023assemblycalendar/"/>
              </a:rPr>
              <a:t>Calendar of Dates</a:t>
            </a:r>
          </a:p>
        </p:txBody>
      </p:sp>
      <p:sp>
        <p:nvSpPr>
          <p:cNvPr id="19" name="TextBox 19"/>
          <p:cNvSpPr txBox="1"/>
          <p:nvPr/>
        </p:nvSpPr>
        <p:spPr>
          <a:xfrm>
            <a:off x="5552367" y="5283090"/>
            <a:ext cx="10644333" cy="2463240"/>
          </a:xfrm>
          <a:prstGeom prst="rect">
            <a:avLst/>
          </a:prstGeom>
        </p:spPr>
        <p:txBody>
          <a:bodyPr lIns="0" tIns="0" rIns="0" bIns="0" rtlCol="0" anchor="t">
            <a:spAutoFit/>
          </a:bodyPr>
          <a:lstStyle/>
          <a:p>
            <a:pPr>
              <a:lnSpc>
                <a:spcPts val="2830"/>
              </a:lnSpc>
            </a:pPr>
            <a:r>
              <a:rPr lang="en-US" sz="2022" spc="38">
                <a:solidFill>
                  <a:srgbClr val="000000"/>
                </a:solidFill>
                <a:latin typeface="Montserrat Classic"/>
              </a:rPr>
              <a:t>One way to acknowledge the First Peoples in your area is to display a Covenanting Banner acknowledging Country and celebrating the Uniting Church's Covenanting relationship with the Uniting Aboriginal and Islander Christian Congress. If you would like to commission a Covenanting pull-up banner for your church, send us the names of the traditional owners of the land you worship on. We’ll send you the design to printed at Officeworks. Send requests with name of the Country you are on to </a:t>
            </a:r>
            <a:r>
              <a:rPr lang="en-US" sz="2022" spc="38">
                <a:solidFill>
                  <a:srgbClr val="000000"/>
                </a:solidFill>
                <a:latin typeface="Montserrat Classic Bold"/>
                <a:hlinkClick r:id="rId8" tooltip="mailto://?to=comms@nat.uca.org.au"/>
              </a:rPr>
              <a:t>comms@nat.uca.org.au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8708" y="-897094"/>
            <a:ext cx="19479928" cy="12634455"/>
            <a:chOff x="0" y="0"/>
            <a:chExt cx="9495139" cy="6158437"/>
          </a:xfrm>
        </p:grpSpPr>
        <p:sp>
          <p:nvSpPr>
            <p:cNvPr id="3" name="Freeform 3"/>
            <p:cNvSpPr/>
            <p:nvPr/>
          </p:nvSpPr>
          <p:spPr>
            <a:xfrm>
              <a:off x="0" y="0"/>
              <a:ext cx="9495139" cy="6158437"/>
            </a:xfrm>
            <a:custGeom>
              <a:avLst/>
              <a:gdLst/>
              <a:ahLst/>
              <a:cxnLst/>
              <a:rect l="l" t="t" r="r" b="b"/>
              <a:pathLst>
                <a:path w="9495139" h="6158437">
                  <a:moveTo>
                    <a:pt x="0" y="0"/>
                  </a:moveTo>
                  <a:lnTo>
                    <a:pt x="9495139" y="0"/>
                  </a:lnTo>
                  <a:lnTo>
                    <a:pt x="9495139" y="6158437"/>
                  </a:lnTo>
                  <a:lnTo>
                    <a:pt x="0" y="6158437"/>
                  </a:lnTo>
                  <a:close/>
                </a:path>
              </a:pathLst>
            </a:custGeom>
            <a:solidFill>
              <a:srgbClr val="F6AE2D"/>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580308">
            <a:off x="-17462621" y="-7802958"/>
            <a:ext cx="18933580" cy="18926009"/>
          </a:xfrm>
          <a:prstGeom prst="rect">
            <a:avLst/>
          </a:prstGeom>
        </p:spPr>
      </p:pic>
      <p:pic>
        <p:nvPicPr>
          <p:cNvPr id="5" name="Picture 5"/>
          <p:cNvPicPr>
            <a:picLocks noChangeAspect="1"/>
          </p:cNvPicPr>
          <p:nvPr/>
        </p:nvPicPr>
        <p:blipFill>
          <a:blip r:embed="rId4"/>
          <a:srcRect l="10841" t="22846" r="61775" b="18300"/>
          <a:stretch>
            <a:fillRect/>
          </a:stretch>
        </p:blipFill>
        <p:spPr>
          <a:xfrm>
            <a:off x="16065270" y="497336"/>
            <a:ext cx="1654750" cy="1627064"/>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16206">
            <a:off x="17863089" y="-8839995"/>
            <a:ext cx="28531666" cy="28520257"/>
          </a:xfrm>
          <a:prstGeom prst="rect">
            <a:avLst/>
          </a:prstGeom>
        </p:spPr>
      </p:pic>
      <p:grpSp>
        <p:nvGrpSpPr>
          <p:cNvPr id="7" name="Group 7"/>
          <p:cNvGrpSpPr/>
          <p:nvPr/>
        </p:nvGrpSpPr>
        <p:grpSpPr>
          <a:xfrm>
            <a:off x="9451256" y="772697"/>
            <a:ext cx="7632897" cy="1774699"/>
            <a:chOff x="0" y="0"/>
            <a:chExt cx="10177197" cy="2366265"/>
          </a:xfrm>
        </p:grpSpPr>
        <p:sp>
          <p:nvSpPr>
            <p:cNvPr id="8" name="TextBox 8"/>
            <p:cNvSpPr txBox="1"/>
            <p:nvPr/>
          </p:nvSpPr>
          <p:spPr>
            <a:xfrm>
              <a:off x="0" y="47625"/>
              <a:ext cx="8741189" cy="456651"/>
            </a:xfrm>
            <a:prstGeom prst="rect">
              <a:avLst/>
            </a:prstGeom>
          </p:spPr>
          <p:txBody>
            <a:bodyPr lIns="0" tIns="0" rIns="0" bIns="0" rtlCol="0" anchor="t">
              <a:spAutoFit/>
            </a:bodyPr>
            <a:lstStyle/>
            <a:p>
              <a:pPr algn="ctr">
                <a:lnSpc>
                  <a:spcPts val="2515"/>
                </a:lnSpc>
              </a:pPr>
              <a:r>
                <a:rPr lang="en-US" sz="2515">
                  <a:solidFill>
                    <a:srgbClr val="231F20"/>
                  </a:solidFill>
                  <a:latin typeface="Atma Bold Bold Italics"/>
                </a:rPr>
                <a:t>UNITING CHURCH IN AUSTRALIA ASSEMBLY</a:t>
              </a:r>
            </a:p>
          </p:txBody>
        </p:sp>
        <p:sp>
          <p:nvSpPr>
            <p:cNvPr id="9" name="TextBox 9"/>
            <p:cNvSpPr txBox="1"/>
            <p:nvPr/>
          </p:nvSpPr>
          <p:spPr>
            <a:xfrm>
              <a:off x="0" y="714087"/>
              <a:ext cx="8741189" cy="890143"/>
            </a:xfrm>
            <a:prstGeom prst="rect">
              <a:avLst/>
            </a:prstGeom>
          </p:spPr>
          <p:txBody>
            <a:bodyPr lIns="0" tIns="0" rIns="0" bIns="0" rtlCol="0" anchor="t">
              <a:spAutoFit/>
            </a:bodyPr>
            <a:lstStyle/>
            <a:p>
              <a:pPr algn="ctr">
                <a:lnSpc>
                  <a:spcPts val="4814"/>
                </a:lnSpc>
              </a:pPr>
              <a:r>
                <a:rPr lang="en-US" sz="4814">
                  <a:solidFill>
                    <a:srgbClr val="FFFFFF"/>
                  </a:solidFill>
                  <a:latin typeface="Atma Bold Bold Italics"/>
                </a:rPr>
                <a:t>WEEKLY POWERPOINT</a:t>
              </a:r>
            </a:p>
          </p:txBody>
        </p:sp>
        <p:sp>
          <p:nvSpPr>
            <p:cNvPr id="10" name="TextBox 10"/>
            <p:cNvSpPr txBox="1"/>
            <p:nvPr/>
          </p:nvSpPr>
          <p:spPr>
            <a:xfrm>
              <a:off x="1436008" y="1556344"/>
              <a:ext cx="8741189" cy="809921"/>
            </a:xfrm>
            <a:prstGeom prst="rect">
              <a:avLst/>
            </a:prstGeom>
          </p:spPr>
          <p:txBody>
            <a:bodyPr lIns="0" tIns="0" rIns="0" bIns="0" rtlCol="0" anchor="t">
              <a:spAutoFit/>
            </a:bodyPr>
            <a:lstStyle/>
            <a:p>
              <a:pPr algn="ctr">
                <a:lnSpc>
                  <a:spcPts val="4415"/>
                </a:lnSpc>
              </a:pPr>
              <a:r>
                <a:rPr lang="en-US" sz="4415">
                  <a:solidFill>
                    <a:srgbClr val="231F20"/>
                  </a:solidFill>
                  <a:latin typeface="Atma Bold"/>
                </a:rPr>
                <a:t>PRAYER POINTS</a:t>
              </a:r>
            </a:p>
          </p:txBody>
        </p:sp>
      </p:grpSp>
      <p:sp>
        <p:nvSpPr>
          <p:cNvPr id="11" name="AutoShape 11"/>
          <p:cNvSpPr/>
          <p:nvPr/>
        </p:nvSpPr>
        <p:spPr>
          <a:xfrm rot="-4210389">
            <a:off x="-5972083" y="4096154"/>
            <a:ext cx="14211115" cy="0"/>
          </a:xfrm>
          <a:prstGeom prst="line">
            <a:avLst/>
          </a:prstGeom>
          <a:ln w="85725" cap="flat">
            <a:solidFill>
              <a:srgbClr val="55DDE0"/>
            </a:solidFill>
            <a:prstDash val="solid"/>
            <a:headEnd type="none" w="sm" len="sm"/>
            <a:tailEnd type="none" w="sm" len="sm"/>
          </a:ln>
        </p:spPr>
      </p:sp>
      <p:sp>
        <p:nvSpPr>
          <p:cNvPr id="12" name="AutoShape 12"/>
          <p:cNvSpPr/>
          <p:nvPr/>
        </p:nvSpPr>
        <p:spPr>
          <a:xfrm rot="-4210389">
            <a:off x="9504919" y="6135551"/>
            <a:ext cx="14211115" cy="0"/>
          </a:xfrm>
          <a:prstGeom prst="line">
            <a:avLst/>
          </a:prstGeom>
          <a:ln w="85725" cap="flat">
            <a:solidFill>
              <a:srgbClr val="55DDE0"/>
            </a:solidFill>
            <a:prstDash val="solid"/>
            <a:headEnd type="none" w="sm" len="sm"/>
            <a:tailEnd type="none" w="sm" len="sm"/>
          </a:ln>
        </p:spPr>
      </p:sp>
      <p:sp>
        <p:nvSpPr>
          <p:cNvPr id="13" name="TextBox 13"/>
          <p:cNvSpPr txBox="1"/>
          <p:nvPr/>
        </p:nvSpPr>
        <p:spPr>
          <a:xfrm>
            <a:off x="1650953" y="3469311"/>
            <a:ext cx="14414317" cy="5946746"/>
          </a:xfrm>
          <a:prstGeom prst="rect">
            <a:avLst/>
          </a:prstGeom>
        </p:spPr>
        <p:txBody>
          <a:bodyPr lIns="0" tIns="0" rIns="0" bIns="0" rtlCol="0" anchor="t">
            <a:spAutoFit/>
          </a:bodyPr>
          <a:lstStyle/>
          <a:p>
            <a:pPr marL="693385" lvl="1" indent="-346693">
              <a:lnSpc>
                <a:spcPts val="5459"/>
              </a:lnSpc>
              <a:buFont typeface="Arial"/>
              <a:buChar char="•"/>
            </a:pPr>
            <a:r>
              <a:rPr lang="en-US" sz="3211">
                <a:solidFill>
                  <a:srgbClr val="000000"/>
                </a:solidFill>
                <a:latin typeface="Montserrat Classic"/>
              </a:rPr>
              <a:t>Uniting Church members acknowledged in the 2023 Australia Day honours and all in the UCA who selflessly offer their time and gifts in service to our Church and communities.</a:t>
            </a:r>
          </a:p>
          <a:p>
            <a:pPr marL="693385" lvl="1" indent="-346693">
              <a:lnSpc>
                <a:spcPts val="5459"/>
              </a:lnSpc>
              <a:buFont typeface="Arial"/>
              <a:buChar char="•"/>
            </a:pPr>
            <a:r>
              <a:rPr lang="en-US" sz="3211">
                <a:solidFill>
                  <a:srgbClr val="000000"/>
                </a:solidFill>
                <a:latin typeface="Montserrat Classic"/>
              </a:rPr>
              <a:t>All those impacted by flooding and extreme weather in Auckland, and for the families of those who have died.</a:t>
            </a:r>
          </a:p>
          <a:p>
            <a:pPr marL="693385" lvl="1" indent="-346693">
              <a:lnSpc>
                <a:spcPts val="5459"/>
              </a:lnSpc>
              <a:buFont typeface="Arial"/>
              <a:buChar char="•"/>
            </a:pPr>
            <a:r>
              <a:rPr lang="en-US" sz="3211">
                <a:solidFill>
                  <a:srgbClr val="000000"/>
                </a:solidFill>
                <a:latin typeface="Montserrat Classic Bold"/>
              </a:rPr>
              <a:t>Algeria</a:t>
            </a:r>
            <a:r>
              <a:rPr lang="en-US" sz="3211">
                <a:solidFill>
                  <a:srgbClr val="000000"/>
                </a:solidFill>
                <a:latin typeface="Montserrat Classic"/>
              </a:rPr>
              <a:t>, </a:t>
            </a:r>
            <a:r>
              <a:rPr lang="en-US" sz="3211">
                <a:solidFill>
                  <a:srgbClr val="000000"/>
                </a:solidFill>
                <a:latin typeface="Montserrat Classic Bold"/>
              </a:rPr>
              <a:t>Libya</a:t>
            </a:r>
            <a:r>
              <a:rPr lang="en-US" sz="3211">
                <a:solidFill>
                  <a:srgbClr val="000000"/>
                </a:solidFill>
                <a:latin typeface="Montserrat Classic"/>
              </a:rPr>
              <a:t>, </a:t>
            </a:r>
            <a:r>
              <a:rPr lang="en-US" sz="3211">
                <a:solidFill>
                  <a:srgbClr val="000000"/>
                </a:solidFill>
                <a:latin typeface="Montserrat Classic Bold"/>
              </a:rPr>
              <a:t>Morocco</a:t>
            </a:r>
            <a:r>
              <a:rPr lang="en-US" sz="3211">
                <a:solidFill>
                  <a:srgbClr val="000000"/>
                </a:solidFill>
                <a:latin typeface="Montserrat Classic"/>
              </a:rPr>
              <a:t>, </a:t>
            </a:r>
            <a:r>
              <a:rPr lang="en-US" sz="3211">
                <a:solidFill>
                  <a:srgbClr val="000000"/>
                </a:solidFill>
                <a:latin typeface="Montserrat Classic Bold"/>
              </a:rPr>
              <a:t>Western Sahara</a:t>
            </a:r>
            <a:r>
              <a:rPr lang="en-US" sz="3211">
                <a:solidFill>
                  <a:srgbClr val="000000"/>
                </a:solidFill>
                <a:latin typeface="Montserrat Classic"/>
              </a:rPr>
              <a:t>, </a:t>
            </a:r>
            <a:r>
              <a:rPr lang="en-US" sz="3211">
                <a:solidFill>
                  <a:srgbClr val="000000"/>
                </a:solidFill>
                <a:latin typeface="Montserrat Classic Bold"/>
              </a:rPr>
              <a:t>Tunisia</a:t>
            </a:r>
            <a:r>
              <a:rPr lang="en-US" sz="3211">
                <a:solidFill>
                  <a:srgbClr val="000000"/>
                </a:solidFill>
                <a:latin typeface="Montserrat Classic"/>
              </a:rPr>
              <a:t>, as part of the </a:t>
            </a:r>
            <a:r>
              <a:rPr lang="en-US" sz="3211">
                <a:solidFill>
                  <a:srgbClr val="000000"/>
                </a:solidFill>
                <a:latin typeface="Montserrat Classic"/>
                <a:hlinkClick r:id="rId5" tooltip="https://www.oikoumene.org/resources/prayer-cycle"/>
              </a:rPr>
              <a:t>WCC Ecumenical Prayer Cycle</a:t>
            </a:r>
            <a:r>
              <a:rPr lang="en-US" sz="3211">
                <a:solidFill>
                  <a:srgbClr val="000000"/>
                </a:solidFill>
                <a:latin typeface="Montserrat Classic"/>
              </a:rPr>
              <a:t>.</a:t>
            </a:r>
          </a:p>
          <a:p>
            <a:pPr>
              <a:lnSpc>
                <a:spcPts val="5459"/>
              </a:lnSpc>
            </a:pPr>
            <a:endParaRPr lang="en-US" sz="3211">
              <a:solidFill>
                <a:srgbClr val="000000"/>
              </a:solidFill>
              <a:latin typeface="Montserrat Classic"/>
            </a:endParaRPr>
          </a:p>
          <a:p>
            <a:pPr algn="ctr">
              <a:lnSpc>
                <a:spcPts val="3227"/>
              </a:lnSpc>
            </a:pPr>
            <a:endParaRPr lang="en-US" sz="3211">
              <a:solidFill>
                <a:srgbClr val="000000"/>
              </a:solidFill>
              <a:latin typeface="Montserrat Class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8708" y="-897094"/>
            <a:ext cx="19479928" cy="12634455"/>
            <a:chOff x="0" y="0"/>
            <a:chExt cx="9495139" cy="6158437"/>
          </a:xfrm>
        </p:grpSpPr>
        <p:sp>
          <p:nvSpPr>
            <p:cNvPr id="3" name="Freeform 3"/>
            <p:cNvSpPr/>
            <p:nvPr/>
          </p:nvSpPr>
          <p:spPr>
            <a:xfrm>
              <a:off x="0" y="0"/>
              <a:ext cx="9495139" cy="6158437"/>
            </a:xfrm>
            <a:custGeom>
              <a:avLst/>
              <a:gdLst/>
              <a:ahLst/>
              <a:cxnLst/>
              <a:rect l="l" t="t" r="r" b="b"/>
              <a:pathLst>
                <a:path w="9495139" h="6158437">
                  <a:moveTo>
                    <a:pt x="0" y="0"/>
                  </a:moveTo>
                  <a:lnTo>
                    <a:pt x="9495139" y="0"/>
                  </a:lnTo>
                  <a:lnTo>
                    <a:pt x="9495139" y="6158437"/>
                  </a:lnTo>
                  <a:lnTo>
                    <a:pt x="0" y="6158437"/>
                  </a:ln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580308">
            <a:off x="-17462621" y="-7802958"/>
            <a:ext cx="18933580" cy="18926009"/>
          </a:xfrm>
          <a:prstGeom prst="rect">
            <a:avLst/>
          </a:prstGeom>
        </p:spPr>
      </p:pic>
      <p:pic>
        <p:nvPicPr>
          <p:cNvPr id="5" name="Picture 5"/>
          <p:cNvPicPr>
            <a:picLocks noChangeAspect="1"/>
          </p:cNvPicPr>
          <p:nvPr/>
        </p:nvPicPr>
        <p:blipFill>
          <a:blip r:embed="rId4"/>
          <a:srcRect l="10841" t="22846" r="61775" b="18300"/>
          <a:stretch>
            <a:fillRect/>
          </a:stretch>
        </p:blipFill>
        <p:spPr>
          <a:xfrm>
            <a:off x="16065270" y="497336"/>
            <a:ext cx="1654750" cy="1627064"/>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16206">
            <a:off x="17853564" y="-8839995"/>
            <a:ext cx="28531666" cy="28520257"/>
          </a:xfrm>
          <a:prstGeom prst="rect">
            <a:avLst/>
          </a:prstGeom>
        </p:spPr>
      </p:pic>
      <p:sp>
        <p:nvSpPr>
          <p:cNvPr id="7" name="AutoShape 7"/>
          <p:cNvSpPr/>
          <p:nvPr/>
        </p:nvSpPr>
        <p:spPr>
          <a:xfrm rot="-4210389">
            <a:off x="-5972083" y="4096154"/>
            <a:ext cx="14211115" cy="0"/>
          </a:xfrm>
          <a:prstGeom prst="line">
            <a:avLst/>
          </a:prstGeom>
          <a:ln w="85725" cap="flat">
            <a:solidFill>
              <a:srgbClr val="55DDE0"/>
            </a:solidFill>
            <a:prstDash val="solid"/>
            <a:headEnd type="none" w="sm" len="sm"/>
            <a:tailEnd type="none" w="sm" len="sm"/>
          </a:ln>
        </p:spPr>
      </p:sp>
      <p:sp>
        <p:nvSpPr>
          <p:cNvPr id="8" name="AutoShape 8"/>
          <p:cNvSpPr/>
          <p:nvPr/>
        </p:nvSpPr>
        <p:spPr>
          <a:xfrm rot="-4210389">
            <a:off x="9504919" y="6135551"/>
            <a:ext cx="14211115" cy="0"/>
          </a:xfrm>
          <a:prstGeom prst="line">
            <a:avLst/>
          </a:prstGeom>
          <a:ln w="85725" cap="flat">
            <a:solidFill>
              <a:srgbClr val="55DDE0"/>
            </a:solidFill>
            <a:prstDash val="solid"/>
            <a:headEnd type="none" w="sm" len="sm"/>
            <a:tailEnd type="none" w="sm" len="sm"/>
          </a:ln>
        </p:spPr>
      </p:sp>
      <p:pic>
        <p:nvPicPr>
          <p:cNvPr id="9" name="Picture 9"/>
          <p:cNvPicPr>
            <a:picLocks noChangeAspect="1"/>
          </p:cNvPicPr>
          <p:nvPr/>
        </p:nvPicPr>
        <p:blipFill>
          <a:blip r:embed="rId5"/>
          <a:srcRect/>
          <a:stretch>
            <a:fillRect/>
          </a:stretch>
        </p:blipFill>
        <p:spPr>
          <a:xfrm>
            <a:off x="2305138" y="3002276"/>
            <a:ext cx="5573288" cy="5573288"/>
          </a:xfrm>
          <a:prstGeom prst="rect">
            <a:avLst/>
          </a:prstGeom>
        </p:spPr>
      </p:pic>
      <p:grpSp>
        <p:nvGrpSpPr>
          <p:cNvPr id="10" name="Group 10"/>
          <p:cNvGrpSpPr/>
          <p:nvPr/>
        </p:nvGrpSpPr>
        <p:grpSpPr>
          <a:xfrm>
            <a:off x="9451256" y="839597"/>
            <a:ext cx="7315459" cy="1739428"/>
            <a:chOff x="0" y="0"/>
            <a:chExt cx="9753945" cy="2319237"/>
          </a:xfrm>
        </p:grpSpPr>
        <p:sp>
          <p:nvSpPr>
            <p:cNvPr id="11" name="TextBox 11"/>
            <p:cNvSpPr txBox="1"/>
            <p:nvPr/>
          </p:nvSpPr>
          <p:spPr>
            <a:xfrm>
              <a:off x="0" y="47625"/>
              <a:ext cx="8741189" cy="456651"/>
            </a:xfrm>
            <a:prstGeom prst="rect">
              <a:avLst/>
            </a:prstGeom>
          </p:spPr>
          <p:txBody>
            <a:bodyPr lIns="0" tIns="0" rIns="0" bIns="0" rtlCol="0" anchor="t">
              <a:spAutoFit/>
            </a:bodyPr>
            <a:lstStyle/>
            <a:p>
              <a:pPr algn="ctr">
                <a:lnSpc>
                  <a:spcPts val="2515"/>
                </a:lnSpc>
              </a:pPr>
              <a:r>
                <a:rPr lang="en-US" sz="2515">
                  <a:solidFill>
                    <a:srgbClr val="231F20"/>
                  </a:solidFill>
                  <a:latin typeface="Atma Bold Bold Italics"/>
                </a:rPr>
                <a:t>UNITING CHURCH IN AUSTRALIA ASSEMBLY</a:t>
              </a:r>
            </a:p>
          </p:txBody>
        </p:sp>
        <p:sp>
          <p:nvSpPr>
            <p:cNvPr id="12" name="TextBox 12"/>
            <p:cNvSpPr txBox="1"/>
            <p:nvPr/>
          </p:nvSpPr>
          <p:spPr>
            <a:xfrm>
              <a:off x="0" y="640924"/>
              <a:ext cx="8741189" cy="890143"/>
            </a:xfrm>
            <a:prstGeom prst="rect">
              <a:avLst/>
            </a:prstGeom>
          </p:spPr>
          <p:txBody>
            <a:bodyPr lIns="0" tIns="0" rIns="0" bIns="0" rtlCol="0" anchor="t">
              <a:spAutoFit/>
            </a:bodyPr>
            <a:lstStyle/>
            <a:p>
              <a:pPr algn="ctr">
                <a:lnSpc>
                  <a:spcPts val="4814"/>
                </a:lnSpc>
              </a:pPr>
              <a:r>
                <a:rPr lang="en-US" sz="4814">
                  <a:solidFill>
                    <a:srgbClr val="F6AE2D"/>
                  </a:solidFill>
                  <a:latin typeface="Atma Bold Bold Italics"/>
                </a:rPr>
                <a:t>WEEKLY POWERPOINT</a:t>
              </a:r>
            </a:p>
          </p:txBody>
        </p:sp>
        <p:sp>
          <p:nvSpPr>
            <p:cNvPr id="13" name="TextBox 13"/>
            <p:cNvSpPr txBox="1"/>
            <p:nvPr/>
          </p:nvSpPr>
          <p:spPr>
            <a:xfrm>
              <a:off x="1012756" y="1509316"/>
              <a:ext cx="8741189" cy="809921"/>
            </a:xfrm>
            <a:prstGeom prst="rect">
              <a:avLst/>
            </a:prstGeom>
          </p:spPr>
          <p:txBody>
            <a:bodyPr lIns="0" tIns="0" rIns="0" bIns="0" rtlCol="0" anchor="t">
              <a:spAutoFit/>
            </a:bodyPr>
            <a:lstStyle/>
            <a:p>
              <a:pPr algn="ctr">
                <a:lnSpc>
                  <a:spcPts val="4415"/>
                </a:lnSpc>
              </a:pPr>
              <a:r>
                <a:rPr lang="en-US" sz="4415">
                  <a:solidFill>
                    <a:srgbClr val="231F20"/>
                  </a:solidFill>
                  <a:latin typeface="Atma Bold"/>
                </a:rPr>
                <a:t>CONNECT WITH US</a:t>
              </a:r>
            </a:p>
          </p:txBody>
        </p:sp>
      </p:grpSp>
      <p:sp>
        <p:nvSpPr>
          <p:cNvPr id="14" name="TextBox 14"/>
          <p:cNvSpPr txBox="1"/>
          <p:nvPr/>
        </p:nvSpPr>
        <p:spPr>
          <a:xfrm>
            <a:off x="7878426" y="4228201"/>
            <a:ext cx="8448686" cy="2969038"/>
          </a:xfrm>
          <a:prstGeom prst="rect">
            <a:avLst/>
          </a:prstGeom>
        </p:spPr>
        <p:txBody>
          <a:bodyPr lIns="0" tIns="0" rIns="0" bIns="0" rtlCol="0" anchor="t">
            <a:spAutoFit/>
          </a:bodyPr>
          <a:lstStyle/>
          <a:p>
            <a:pPr>
              <a:lnSpc>
                <a:spcPts val="5362"/>
              </a:lnSpc>
            </a:pPr>
            <a:r>
              <a:rPr lang="en-US" sz="3154">
                <a:solidFill>
                  <a:srgbClr val="000000"/>
                </a:solidFill>
                <a:latin typeface="Montserrat Classic"/>
              </a:rPr>
              <a:t>Scan the QR code to register for the National Update and get your weekly fix of news and resources from across the Uniting Church in Australia.</a:t>
            </a:r>
          </a:p>
          <a:p>
            <a:pPr algn="ctr">
              <a:lnSpc>
                <a:spcPts val="1863"/>
              </a:lnSpc>
            </a:pPr>
            <a:endParaRPr lang="en-US" sz="3154">
              <a:solidFill>
                <a:srgbClr val="000000"/>
              </a:solidFill>
              <a:latin typeface="Montserrat Class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324</Words>
  <Application>Microsoft Macintosh PowerPoint</Application>
  <PresentationFormat>Custom</PresentationFormat>
  <Paragraphs>25</Paragraphs>
  <Slides>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Arial</vt:lpstr>
      <vt:lpstr>Atma Bold Bold Italics</vt:lpstr>
      <vt:lpstr>Sanchez</vt:lpstr>
      <vt:lpstr>League Spartan</vt:lpstr>
      <vt:lpstr>Playlist Script</vt:lpstr>
      <vt:lpstr>Calibri</vt:lpstr>
      <vt:lpstr>Atma Bold</vt:lpstr>
      <vt:lpstr>Montserrat Classic</vt:lpstr>
      <vt:lpstr>Montserrat Classic 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DAY OF MOURNING 2022 (Facebook Cover) (1000 × 300 px) (Presentation (16:9))</dc:title>
  <dc:creator>Rebecca Beisler</dc:creator>
  <cp:lastModifiedBy>Saide Cameron</cp:lastModifiedBy>
  <cp:revision>1</cp:revision>
  <dcterms:created xsi:type="dcterms:W3CDTF">2006-08-16T00:00:00Z</dcterms:created>
  <dcterms:modified xsi:type="dcterms:W3CDTF">2023-02-02T06:55:28Z</dcterms:modified>
  <dc:identifier>DAFYjWbNALQ</dc:identifier>
</cp:coreProperties>
</file>