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59" r:id="rId6"/>
    <p:sldId id="260" r:id="rId7"/>
    <p:sldId id="262" r:id="rId8"/>
    <p:sldId id="274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6" r:id="rId30"/>
    <p:sldId id="287" r:id="rId31"/>
    <p:sldId id="284" r:id="rId32"/>
    <p:sldId id="285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10FAC03-EE57-42C2-80CF-A02785AE1125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D2109560-0072-4D27-9C8E-B417E899735E}">
      <dgm:prSet/>
      <dgm:spPr/>
      <dgm:t>
        <a:bodyPr/>
        <a:lstStyle/>
        <a:p>
          <a:r>
            <a:rPr lang="en-AU"/>
            <a:t>Greens leader Adam Bandt has released a statement saying the party is committed to negotiating “in good faith”.</a:t>
          </a:r>
          <a:endParaRPr lang="en-US"/>
        </a:p>
      </dgm:t>
    </dgm:pt>
    <dgm:pt modelId="{9E5F4DE6-BE4C-43A6-AFB8-1BB84C78B2F7}" type="parTrans" cxnId="{712EADF6-5129-41F6-8ECB-73004885FF13}">
      <dgm:prSet/>
      <dgm:spPr/>
      <dgm:t>
        <a:bodyPr/>
        <a:lstStyle/>
        <a:p>
          <a:endParaRPr lang="en-US"/>
        </a:p>
      </dgm:t>
    </dgm:pt>
    <dgm:pt modelId="{BC81AD26-2A64-4EE8-924C-73FDDCB359BE}" type="sibTrans" cxnId="{712EADF6-5129-41F6-8ECB-73004885FF13}">
      <dgm:prSet/>
      <dgm:spPr/>
      <dgm:t>
        <a:bodyPr/>
        <a:lstStyle/>
        <a:p>
          <a:endParaRPr lang="en-US"/>
        </a:p>
      </dgm:t>
    </dgm:pt>
    <dgm:pt modelId="{F9BCE2B2-4180-4BE7-972F-BA3DCFD18966}">
      <dgm:prSet/>
      <dgm:spPr/>
      <dgm:t>
        <a:bodyPr/>
        <a:lstStyle/>
        <a:p>
          <a:r>
            <a:rPr lang="en-AU"/>
            <a:t>“The federal government can make substantial improvements to the lives of First Nations peoples immediately, as we work to progress all elements of the Uluru Statement.”</a:t>
          </a:r>
          <a:endParaRPr lang="en-US"/>
        </a:p>
      </dgm:t>
    </dgm:pt>
    <dgm:pt modelId="{D79B40EB-4937-4E97-8FA8-00DB067A240D}" type="parTrans" cxnId="{F340DA07-73A1-4B4B-A544-4297CAD52977}">
      <dgm:prSet/>
      <dgm:spPr/>
      <dgm:t>
        <a:bodyPr/>
        <a:lstStyle/>
        <a:p>
          <a:endParaRPr lang="en-US"/>
        </a:p>
      </dgm:t>
    </dgm:pt>
    <dgm:pt modelId="{D361D424-6A39-4D7C-9C34-57118214611B}" type="sibTrans" cxnId="{F340DA07-73A1-4B4B-A544-4297CAD52977}">
      <dgm:prSet/>
      <dgm:spPr/>
      <dgm:t>
        <a:bodyPr/>
        <a:lstStyle/>
        <a:p>
          <a:endParaRPr lang="en-US"/>
        </a:p>
      </dgm:t>
    </dgm:pt>
    <dgm:pt modelId="{F4231A62-B490-46B4-AA0A-D84937231BEE}" type="pres">
      <dgm:prSet presAssocID="{A10FAC03-EE57-42C2-80CF-A02785AE1125}" presName="linear" presStyleCnt="0">
        <dgm:presLayoutVars>
          <dgm:animLvl val="lvl"/>
          <dgm:resizeHandles val="exact"/>
        </dgm:presLayoutVars>
      </dgm:prSet>
      <dgm:spPr/>
    </dgm:pt>
    <dgm:pt modelId="{1E74C79B-663F-4A99-A2C4-D7A022253259}" type="pres">
      <dgm:prSet presAssocID="{D2109560-0072-4D27-9C8E-B417E899735E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C559704D-90C9-40EE-95C1-287B539BCFE0}" type="pres">
      <dgm:prSet presAssocID="{BC81AD26-2A64-4EE8-924C-73FDDCB359BE}" presName="spacer" presStyleCnt="0"/>
      <dgm:spPr/>
    </dgm:pt>
    <dgm:pt modelId="{BC72E6C0-5538-4321-B2FA-8E4370582FBA}" type="pres">
      <dgm:prSet presAssocID="{F9BCE2B2-4180-4BE7-972F-BA3DCFD18966}" presName="parentText" presStyleLbl="node1" presStyleIdx="1" presStyleCnt="2">
        <dgm:presLayoutVars>
          <dgm:chMax val="0"/>
          <dgm:bulletEnabled val="1"/>
        </dgm:presLayoutVars>
      </dgm:prSet>
      <dgm:spPr/>
    </dgm:pt>
  </dgm:ptLst>
  <dgm:cxnLst>
    <dgm:cxn modelId="{F340DA07-73A1-4B4B-A544-4297CAD52977}" srcId="{A10FAC03-EE57-42C2-80CF-A02785AE1125}" destId="{F9BCE2B2-4180-4BE7-972F-BA3DCFD18966}" srcOrd="1" destOrd="0" parTransId="{D79B40EB-4937-4E97-8FA8-00DB067A240D}" sibTransId="{D361D424-6A39-4D7C-9C34-57118214611B}"/>
    <dgm:cxn modelId="{61DC5625-147E-4885-A384-E96CA1F32B53}" type="presOf" srcId="{D2109560-0072-4D27-9C8E-B417E899735E}" destId="{1E74C79B-663F-4A99-A2C4-D7A022253259}" srcOrd="0" destOrd="0" presId="urn:microsoft.com/office/officeart/2005/8/layout/vList2"/>
    <dgm:cxn modelId="{067610AC-9BF5-450B-BA75-C6401D6E0871}" type="presOf" srcId="{F9BCE2B2-4180-4BE7-972F-BA3DCFD18966}" destId="{BC72E6C0-5538-4321-B2FA-8E4370582FBA}" srcOrd="0" destOrd="0" presId="urn:microsoft.com/office/officeart/2005/8/layout/vList2"/>
    <dgm:cxn modelId="{583B48C3-B508-4A0D-99CC-9B7476E3AFF0}" type="presOf" srcId="{A10FAC03-EE57-42C2-80CF-A02785AE1125}" destId="{F4231A62-B490-46B4-AA0A-D84937231BEE}" srcOrd="0" destOrd="0" presId="urn:microsoft.com/office/officeart/2005/8/layout/vList2"/>
    <dgm:cxn modelId="{712EADF6-5129-41F6-8ECB-73004885FF13}" srcId="{A10FAC03-EE57-42C2-80CF-A02785AE1125}" destId="{D2109560-0072-4D27-9C8E-B417E899735E}" srcOrd="0" destOrd="0" parTransId="{9E5F4DE6-BE4C-43A6-AFB8-1BB84C78B2F7}" sibTransId="{BC81AD26-2A64-4EE8-924C-73FDDCB359BE}"/>
    <dgm:cxn modelId="{00DB9737-BBAC-45F7-B5E6-77B30F67A988}" type="presParOf" srcId="{F4231A62-B490-46B4-AA0A-D84937231BEE}" destId="{1E74C79B-663F-4A99-A2C4-D7A022253259}" srcOrd="0" destOrd="0" presId="urn:microsoft.com/office/officeart/2005/8/layout/vList2"/>
    <dgm:cxn modelId="{8DFBA022-2538-4276-A2D8-313E11293964}" type="presParOf" srcId="{F4231A62-B490-46B4-AA0A-D84937231BEE}" destId="{C559704D-90C9-40EE-95C1-287B539BCFE0}" srcOrd="1" destOrd="0" presId="urn:microsoft.com/office/officeart/2005/8/layout/vList2"/>
    <dgm:cxn modelId="{B371D0B7-432C-4DBB-AF41-D3A0BBE3C012}" type="presParOf" srcId="{F4231A62-B490-46B4-AA0A-D84937231BEE}" destId="{BC72E6C0-5538-4321-B2FA-8E4370582FBA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E74C79B-663F-4A99-A2C4-D7A022253259}">
      <dsp:nvSpPr>
        <dsp:cNvPr id="0" name=""/>
        <dsp:cNvSpPr/>
      </dsp:nvSpPr>
      <dsp:spPr>
        <a:xfrm>
          <a:off x="0" y="460820"/>
          <a:ext cx="6478587" cy="1761398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Greens leader Adam Bandt has released a statement saying the party is committed to negotiating “in good faith”.</a:t>
          </a:r>
          <a:endParaRPr lang="en-US" sz="2500" kern="1200"/>
        </a:p>
      </dsp:txBody>
      <dsp:txXfrm>
        <a:off x="85984" y="546804"/>
        <a:ext cx="6306619" cy="1589430"/>
      </dsp:txXfrm>
    </dsp:sp>
    <dsp:sp modelId="{BC72E6C0-5538-4321-B2FA-8E4370582FBA}">
      <dsp:nvSpPr>
        <dsp:cNvPr id="0" name=""/>
        <dsp:cNvSpPr/>
      </dsp:nvSpPr>
      <dsp:spPr>
        <a:xfrm>
          <a:off x="0" y="2294219"/>
          <a:ext cx="6478587" cy="1761398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AU" sz="2500" kern="1200"/>
            <a:t>“The federal government can make substantial improvements to the lives of First Nations peoples immediately, as we work to progress all elements of the Uluru Statement.”</a:t>
          </a:r>
          <a:endParaRPr lang="en-US" sz="2500" kern="1200"/>
        </a:p>
      </dsp:txBody>
      <dsp:txXfrm>
        <a:off x="85984" y="2380203"/>
        <a:ext cx="6306619" cy="15894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7DCEC9-7A1C-E468-5279-CFAC164BC9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070293-E1D4-3BDC-0234-9CAAAF0F90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C674B9-7EE7-C987-2CEF-C3FCBA819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D91-05F5-4A91-A1FF-5C68CAB4E651}" type="datetimeFigureOut">
              <a:rPr lang="en-AU" smtClean="0"/>
              <a:t>12/09/2022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E7B1BA-E09F-9DC4-8BCC-A7B8FCCE86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96D68E-711A-265B-CD5D-BCC4E46C4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4919-5DEC-4E6C-B44A-A80A3290A5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292496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D9045-F301-8CD3-1668-B3B90ABA0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643BD5-84B5-8F51-FDB9-B58639215D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17061A-FF4F-F619-2199-06F7176CE0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D91-05F5-4A91-A1FF-5C68CAB4E651}" type="datetimeFigureOut">
              <a:rPr lang="en-AU" smtClean="0"/>
              <a:t>12/09/2022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B5D0676-474C-4A50-98EF-2E9DEB0C57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D633C0-6389-C5F2-85C4-0F15539FE8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4919-5DEC-4E6C-B44A-A80A3290A5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204556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E9D19D2-D03A-5BAE-80BB-C4AFBE22A1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22CCB46-08F6-DEA0-7B68-1C3BBB5ED6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5A4FB6-C29D-1318-CD8A-59B6A942D0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D91-05F5-4A91-A1FF-5C68CAB4E651}" type="datetimeFigureOut">
              <a:rPr lang="en-AU" smtClean="0"/>
              <a:t>12/09/2022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48F31-520E-D4A5-795F-5F90229BF7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39B3C9-2DC5-7769-A3A3-53D8D1ECF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4919-5DEC-4E6C-B44A-A80A3290A5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5042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DE739F-622A-EACC-B080-6FE7357AE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800E27-AD9F-B2E3-0B2C-298269F7FC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641C17-5177-5BB1-3885-8DB8EF11EC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D91-05F5-4A91-A1FF-5C68CAB4E651}" type="datetimeFigureOut">
              <a:rPr lang="en-AU" smtClean="0"/>
              <a:t>12/09/2022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B114A64-A4A8-0863-248D-A237459282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9D07D09-A14E-2C61-3280-11D9CDAFB2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4919-5DEC-4E6C-B44A-A80A3290A5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88143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8E72E0-C95D-3638-EB50-B84D72E903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40A249D-A702-AA59-CA60-F6073ED746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91C45-39C7-8607-4A5B-D6652F78D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D91-05F5-4A91-A1FF-5C68CAB4E651}" type="datetimeFigureOut">
              <a:rPr lang="en-AU" smtClean="0"/>
              <a:t>12/09/2022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FCB2E-65A1-0B43-D13D-E13DCA0464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ACE134-5B87-A132-B7A2-5FBFDDDA65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4919-5DEC-4E6C-B44A-A80A3290A5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490842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54E93E-EE4F-6E26-2B7F-5E37753346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9B406C-9CDD-F593-D802-5E876B8DE6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335EF1-2675-7D58-867A-57D904EB0E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2AD08F-DC23-210D-784C-D15F119023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D91-05F5-4A91-A1FF-5C68CAB4E651}" type="datetimeFigureOut">
              <a:rPr lang="en-AU" smtClean="0"/>
              <a:t>12/09/2022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42A311-C04F-1785-4BB2-F31D47BCB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BFB4F1-CD5D-1DD3-4BC4-68F50137C0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4919-5DEC-4E6C-B44A-A80A3290A5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4193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015BB-B257-4478-24E3-59FDC07EA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19DA4-B183-C51F-8A01-3288AA0571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068C726-7573-A00F-7E31-FD5FA36285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9388086-FFB5-C1C2-537A-69179233CEB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2C7EA76-EDCE-DBBE-1959-96ABD749E71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C3FC1A0-6462-6801-DB20-D1FB840568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D91-05F5-4A91-A1FF-5C68CAB4E651}" type="datetimeFigureOut">
              <a:rPr lang="en-AU" smtClean="0"/>
              <a:t>12/09/2022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D58E03-CED6-31B8-31B2-0ABD9818BE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F542BC6-CA8C-C2A7-BB88-1287192CD8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4919-5DEC-4E6C-B44A-A80A3290A5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318979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46F3CC-CF25-B967-EC2A-0E8B84FC51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06F9AA1-ECD2-5888-F27D-A4D49BD517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D91-05F5-4A91-A1FF-5C68CAB4E651}" type="datetimeFigureOut">
              <a:rPr lang="en-AU" smtClean="0"/>
              <a:t>12/09/2022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01536BC-9DBA-FDFB-CA53-53BB74369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EEC5F3-AD0F-E8E9-BD26-02A9202D89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4919-5DEC-4E6C-B44A-A80A3290A5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97083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840136-0F3A-0CC0-4BE9-1F7208253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D91-05F5-4A91-A1FF-5C68CAB4E651}" type="datetimeFigureOut">
              <a:rPr lang="en-AU" smtClean="0"/>
              <a:t>12/09/2022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828384-B677-F4FD-21D3-31A939B38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AD278A-3853-8AE6-4FD4-346D10518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4919-5DEC-4E6C-B44A-A80A3290A5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36423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5F68F5-DDDA-EA42-7272-F05798F4FB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1D49C1-7009-1DA9-CA7E-EB8602FE56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3FF47E-933E-78F6-9C59-E4BD4C2BC8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E78008-B169-1B91-B6F5-BCB5BF5E2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D91-05F5-4A91-A1FF-5C68CAB4E651}" type="datetimeFigureOut">
              <a:rPr lang="en-AU" smtClean="0"/>
              <a:t>12/09/2022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32F61CA-0F15-A114-0542-E77006861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91F58C4-1CEB-202B-BFAD-932DEF50F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4919-5DEC-4E6C-B44A-A80A3290A5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8219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56EDCE-789F-ACCE-A3AC-0707C0069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327106-F778-F91E-3004-B18DDA5AC9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35207D1-4447-0924-7F0E-992794569D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7A44B0-647E-B311-0FF1-00DAB11B4D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C79D91-05F5-4A91-A1FF-5C68CAB4E651}" type="datetimeFigureOut">
              <a:rPr lang="en-AU" smtClean="0"/>
              <a:t>12/09/2022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C0DD3-DCC4-6E8B-627C-D1602E2B1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AA6AA1-C0C7-B92B-2E3B-C92BD1F7C1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854919-5DEC-4E6C-B44A-A80A3290A5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281167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CF2BA08-ECE7-A344-D5B2-B4809A968B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2DFDC2-D6CC-9F93-89AE-E28D536324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7EEC1B-F959-1B11-B3F8-EF02888CDE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C79D91-05F5-4A91-A1FF-5C68CAB4E651}" type="datetimeFigureOut">
              <a:rPr lang="en-AU" smtClean="0"/>
              <a:t>12/09/2022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A01BA7-A964-1C7F-DA38-900CD018E7A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0FBA2C-A023-6C55-D96A-1B29FBCB1C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854919-5DEC-4E6C-B44A-A80A3290A5A8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3685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voice.niaa.gov.au/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ec.gov.au/elections/referendums/#:~:text=Enrolling%20to%20vote%20in%20a,your%20current%20electoral%20enrolment%20online" TargetMode="External"/><Relationship Id="rId2" Type="http://schemas.openxmlformats.org/officeDocument/2006/relationships/hyperlink" Target="https://youtu.be/ZiNb9c4Z-J8?list=TLGG0fj4Ze_X5SowNzA5MjAyMg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theguardian.com/australia-news/2022/aug/28/how-would-an-indigenous-voice-work-and-what-are-people-saying-about-it?CMP=Share_AndroidApp_Other&amp;fbclid=IwAR25hsepf8NvEX3H9M55AlrPn6Lm1B_YT9QvhlKcbjosJ1Akp8pPj7q4tDA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australia-news/2022/aug/28/how-would-an-indigenous-voice-work-and-what-are-people-saying-about-it?CMP=Share_AndroidApp_Other&amp;fbclid=IwAR25hsepf8NvEX3H9M55AlrPn6Lm1B_YT9QvhlKcbjosJ1Akp8pPj7q4tDA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ilymail.co.uk/news/article-11166317/Greens-Senator-Lidia-Thorpe-labels-Voice-Parliament-referendum-waste-money.html" TargetMode="External"/><Relationship Id="rId2" Type="http://schemas.openxmlformats.org/officeDocument/2006/relationships/hyperlink" Target="https://www.theguardian.com/australia-news/2022/sep/06/new-getup-chief-warns-progressive-critics-of-indigenous-voice-against-repeating-racist-no-campaign-messages" TargetMode="Externa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theconversation.com/the-albanese-government-has-committed-to-enshrining-a-first-nations-voice-in-the-constitution-what-do-australians-think-of-the-idea-184841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australia-news/2022/aug/28/how-would-an-indigenous-voice-work-and-what-are-people-saying-about-it?CMP=Share_AndroidApp_Other&amp;fbclid=IwAR25hsepf8NvEX3H9M55AlrPn6Lm1B_YT9QvhlKcbjosJ1Akp8pPj7q4tDA" TargetMode="External"/><Relationship Id="rId7" Type="http://schemas.openxmlformats.org/officeDocument/2006/relationships/hyperlink" Target="https://www.voanews.com/a/divisions-in-australia-over-plan-for-indigenous-voice-to-parliament/6732931.html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theconversation.com/the-albanese-government-has-committed-to-enshrining-a-first-nations-voice-in-the-constitution-what-do-australians-think-of-the-idea-184841" TargetMode="Externa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theconversation.com/the-albanese-government-has-committed-to-enshrining-a-first-nations-voice-in-the-constitution-what-do-australians-think-of-the-idea-184841" TargetMode="External"/><Relationship Id="rId2" Type="http://schemas.openxmlformats.org/officeDocument/2006/relationships/hyperlink" Target="https://www.theguardian.com/australia-news/commentisfree/2022/sep/07/when-the-indigenous-voice-referendum-is-upon-us-be-wary-of-misinformation-and-scare-campaign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fromtheheart.com.au/take-action/" TargetMode="External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fromtheheart.com.au/uluru-statement/frequently-asked-questions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fromtheheart.com.au/explore-the-uluru-statement/#stateme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fromtheheart.com.au/what-is-a-voice-to-parliament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hyperlink" Target="https://fromtheheart.com.au/what-is-a-voice-to-parliament/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guardian.com/australia-news/2022/aug/28/how-would-an-indigenous-voice-work-and-what-are-people-saying-about-it?CMP=Share_AndroidApp_Other&amp;fbclid=IwAR25hsepf8NvEX3H9M55AlrPn6Lm1B_YT9QvhlKcbjosJ1Akp8pPj7q4tDA" TargetMode="External"/><Relationship Id="rId2" Type="http://schemas.openxmlformats.org/officeDocument/2006/relationships/hyperlink" Target="https://www.dailymail.co.uk/news/article-11166317/Greens-Senator-Lidia-Thorpe-labels-Voice-Parliament-referendum-waste-money.html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370650-5BCE-0333-6427-22298D7B63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39633" y="4518923"/>
            <a:ext cx="3312734" cy="1141851"/>
          </a:xfrm>
          <a:noFill/>
        </p:spPr>
        <p:txBody>
          <a:bodyPr>
            <a:normAutofit/>
          </a:bodyPr>
          <a:lstStyle/>
          <a:p>
            <a:r>
              <a:rPr lang="en-AU" sz="2000">
                <a:solidFill>
                  <a:srgbClr val="080808"/>
                </a:solidFill>
              </a:rPr>
              <a:t>Walking Together BUC 12</a:t>
            </a:r>
            <a:r>
              <a:rPr lang="en-AU" sz="2000" baseline="30000">
                <a:solidFill>
                  <a:srgbClr val="080808"/>
                </a:solidFill>
              </a:rPr>
              <a:t>th</a:t>
            </a:r>
            <a:r>
              <a:rPr lang="en-AU" sz="2000">
                <a:solidFill>
                  <a:srgbClr val="080808"/>
                </a:solidFill>
              </a:rPr>
              <a:t> September 2022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2E6C92A-D210-DD29-EC46-30B74137F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AU" sz="3600">
                <a:solidFill>
                  <a:srgbClr val="080808"/>
                </a:solidFill>
              </a:rPr>
              <a:t>A Voice to Parliament</a:t>
            </a:r>
          </a:p>
        </p:txBody>
      </p:sp>
      <p:sp>
        <p:nvSpPr>
          <p:cNvPr id="26" name="Freeform: Shape 25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1261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wd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5B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7A0BC1A-DE6C-4184-96E4-04F2BD69CF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7973" y="643467"/>
            <a:ext cx="3875907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451C295-BAA9-BC2A-A775-A3DEBA4ACC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00989" y="643467"/>
            <a:ext cx="4610165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9380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F34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ABC576-6F89-E28F-DE27-AEDB5061AB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95112" y="643467"/>
            <a:ext cx="2381630" cy="5571066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13C6FC4-8619-BB5F-9C1B-2A2E4335C4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99093" y="643467"/>
            <a:ext cx="5013957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41356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5F9CFCE6-877F-4858-B8BD-2C52CA8AFB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92B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213F8A0-12AE-4514-8372-0DD766EC28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Timeline&#10;&#10;Description automatically generated">
            <a:extLst>
              <a:ext uri="{FF2B5EF4-FFF2-40B4-BE49-F238E27FC236}">
                <a16:creationId xmlns:a16="http://schemas.microsoft.com/office/drawing/2014/main" id="{68D2443B-15EC-19F0-B186-197285FCCCE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785356" y="643467"/>
            <a:ext cx="4401141" cy="5571066"/>
          </a:xfrm>
          <a:prstGeom prst="rect">
            <a:avLst/>
          </a:prstGeom>
        </p:spPr>
      </p:pic>
      <p:sp>
        <p:nvSpPr>
          <p:cNvPr id="26" name="Rectangle 25">
            <a:extLst>
              <a:ext uri="{FF2B5EF4-FFF2-40B4-BE49-F238E27FC236}">
                <a16:creationId xmlns:a16="http://schemas.microsoft.com/office/drawing/2014/main" id="{9EFF17D4-9A8C-4CE5-B096-D8CCD4400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F20BEC89-2F19-3C56-43B3-B324909A0AC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591" y="643467"/>
            <a:ext cx="4714961" cy="5571066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EF49632-D758-83DD-74FF-F05CBCA6BFE5}"/>
              </a:ext>
            </a:extLst>
          </p:cNvPr>
          <p:cNvSpPr txBox="1"/>
          <p:nvPr/>
        </p:nvSpPr>
        <p:spPr>
          <a:xfrm>
            <a:off x="4379976" y="5010912"/>
            <a:ext cx="6976872" cy="134416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1700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073AD9E-DCD9-9EC4-E02A-A6B0BD9E2BDD}"/>
              </a:ext>
            </a:extLst>
          </p:cNvPr>
          <p:cNvSpPr txBox="1"/>
          <p:nvPr/>
        </p:nvSpPr>
        <p:spPr>
          <a:xfrm>
            <a:off x="8458200" y="6377940"/>
            <a:ext cx="428650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>
                <a:solidFill>
                  <a:schemeClr val="bg1"/>
                </a:solidFill>
              </a:rPr>
              <a:t>Source: </a:t>
            </a:r>
            <a:r>
              <a:rPr lang="en-US" sz="1800" dirty="0">
                <a:solidFill>
                  <a:schemeClr val="bg1"/>
                </a:solidFill>
                <a:hlinkClick r:id="rId4"/>
              </a:rPr>
              <a:t>https://voice.niaa.gov.au/#</a:t>
            </a:r>
            <a:r>
              <a:rPr lang="en-US" sz="1800" dirty="0">
                <a:solidFill>
                  <a:schemeClr val="bg1"/>
                </a:solidFill>
              </a:rPr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931473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645D63-0BAE-9BCE-EBEF-6AC2B0B31C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dirty="0"/>
              <a:t>Important to note that these are all </a:t>
            </a:r>
            <a:r>
              <a:rPr lang="en-AU" i="1" dirty="0"/>
              <a:t>proposed </a:t>
            </a:r>
            <a:r>
              <a:rPr lang="en-AU" dirty="0"/>
              <a:t>ideas, structures and processes – which may inform the final Voice but are not currently set in stone</a:t>
            </a:r>
          </a:p>
        </p:txBody>
      </p:sp>
    </p:spTree>
    <p:extLst>
      <p:ext uri="{BB962C8B-B14F-4D97-AF65-F5344CB8AC3E}">
        <p14:creationId xmlns:p14="http://schemas.microsoft.com/office/powerpoint/2010/main" val="17074207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5189306-04D9-4982-9EBE-938B344A1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02C4642-2AB4-49A1-89D9-3E5C01E9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2EAAEF9-78E9-4B67-93B4-CD09F757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69931" y="-1536286"/>
            <a:ext cx="6135300" cy="6135298"/>
          </a:xfrm>
          <a:custGeom>
            <a:avLst/>
            <a:gdLst>
              <a:gd name="connsiteX0" fmla="*/ 0 w 6135300"/>
              <a:gd name="connsiteY0" fmla="*/ 3971712 h 6135298"/>
              <a:gd name="connsiteX1" fmla="*/ 3971712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971712"/>
                </a:moveTo>
                <a:lnTo>
                  <a:pt x="3971712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CE23D09-8BA3-4FEE-892D-ACE847DC0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BFBE7AA-40DE-4FE5-B385-5CA874501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6D8B780-A8A1-327C-1828-4002F954D2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Why is it important?</a:t>
            </a: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41ACE746-85D5-45EE-8944-61B542B39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6569" y="0"/>
            <a:ext cx="3216074" cy="160803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00BB3E03-CC38-4FA6-9A99-701C62D05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59" y="4738109"/>
            <a:ext cx="4239780" cy="2119891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95190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:a16="http://schemas.microsoft.com/office/drawing/2014/main" id="{53F29798-D584-4792-9B62-3F5F5C36D6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4CC1B182-7A49-EB62-72F6-5C66E86B202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19188" y="1844675"/>
            <a:ext cx="4772025" cy="4449763"/>
          </a:xfr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73CDEB-9B79-76D9-51FA-DCEE87B67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9475" y="1844675"/>
            <a:ext cx="5111750" cy="4449763"/>
          </a:xfrm>
          <a:prstGeom prst="rect">
            <a:avLst/>
          </a:prstGeom>
        </p:spPr>
      </p:pic>
      <p:sp>
        <p:nvSpPr>
          <p:cNvPr id="4" name="Title 3">
            <a:extLst>
              <a:ext uri="{FF2B5EF4-FFF2-40B4-BE49-F238E27FC236}">
                <a16:creationId xmlns:a16="http://schemas.microsoft.com/office/drawing/2014/main" id="{CF32F85C-ADD0-7950-BD87-95B2CFA0F6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84805"/>
            <a:ext cx="10515600" cy="15058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2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From the Heart says:</a:t>
            </a:r>
          </a:p>
        </p:txBody>
      </p:sp>
    </p:spTree>
    <p:extLst>
      <p:ext uri="{BB962C8B-B14F-4D97-AF65-F5344CB8AC3E}">
        <p14:creationId xmlns:p14="http://schemas.microsoft.com/office/powerpoint/2010/main" val="36268882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D5189306-04D9-4982-9EBE-938B344A1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102C4642-2AB4-49A1-89D9-3E5C01E9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8" name="Freeform: Shape 37">
            <a:extLst>
              <a:ext uri="{FF2B5EF4-FFF2-40B4-BE49-F238E27FC236}">
                <a16:creationId xmlns:a16="http://schemas.microsoft.com/office/drawing/2014/main" id="{82EAAEF9-78E9-4B67-93B4-CD09F757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69931" y="-1536286"/>
            <a:ext cx="6135300" cy="6135298"/>
          </a:xfrm>
          <a:custGeom>
            <a:avLst/>
            <a:gdLst>
              <a:gd name="connsiteX0" fmla="*/ 0 w 6135300"/>
              <a:gd name="connsiteY0" fmla="*/ 3971712 h 6135298"/>
              <a:gd name="connsiteX1" fmla="*/ 3971712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971712"/>
                </a:moveTo>
                <a:lnTo>
                  <a:pt x="3971712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0" name="Freeform: Shape 39">
            <a:extLst>
              <a:ext uri="{FF2B5EF4-FFF2-40B4-BE49-F238E27FC236}">
                <a16:creationId xmlns:a16="http://schemas.microsoft.com/office/drawing/2014/main" id="{2CE23D09-8BA3-4FEE-892D-ACE847DC0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44" name="Freeform: Shape 43">
            <a:extLst>
              <a:ext uri="{FF2B5EF4-FFF2-40B4-BE49-F238E27FC236}">
                <a16:creationId xmlns:a16="http://schemas.microsoft.com/office/drawing/2014/main" id="{6BFBE7AA-40DE-4FE5-B385-5CA874501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FC151F7-5CE7-338E-38A9-BBD2F57C58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Referendum</a:t>
            </a:r>
          </a:p>
        </p:txBody>
      </p:sp>
      <p:sp>
        <p:nvSpPr>
          <p:cNvPr id="46" name="Isosceles Triangle 45">
            <a:extLst>
              <a:ext uri="{FF2B5EF4-FFF2-40B4-BE49-F238E27FC236}">
                <a16:creationId xmlns:a16="http://schemas.microsoft.com/office/drawing/2014/main" id="{41ACE746-85D5-45EE-8944-61B542B39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6569" y="0"/>
            <a:ext cx="3216074" cy="160803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00BB3E03-CC38-4FA6-9A99-701C62D05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59" y="4738109"/>
            <a:ext cx="4239780" cy="2119891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728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C86378C-A2C2-63D9-45CD-172D1F3A57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8" y="621792"/>
            <a:ext cx="4989890" cy="5413248"/>
          </a:xfrm>
        </p:spPr>
        <p:txBody>
          <a:bodyPr>
            <a:normAutofit/>
          </a:bodyPr>
          <a:lstStyle/>
          <a:p>
            <a:r>
              <a:rPr lang="en-AU" sz="3600"/>
              <a:t>Why do we need it?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599C587-36C4-478A-375F-337486A6B1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643466"/>
            <a:ext cx="5452532" cy="5571065"/>
          </a:xfrm>
          <a:noFill/>
        </p:spPr>
        <p:txBody>
          <a:bodyPr anchor="ctr">
            <a:normAutofit/>
          </a:bodyPr>
          <a:lstStyle/>
          <a:p>
            <a:r>
              <a:rPr lang="en-AU" sz="2000"/>
              <a:t>A referendum is required in order to enshrine a Voice to Parliament into the Australian Constitution </a:t>
            </a:r>
          </a:p>
          <a:p>
            <a:r>
              <a:rPr lang="en-AU" sz="2000"/>
              <a:t>This is important for a dependable, long-term Voice, as it ensures that future Governments cannot remove it (without another referendum)</a:t>
            </a:r>
          </a:p>
        </p:txBody>
      </p:sp>
    </p:spTree>
    <p:extLst>
      <p:ext uri="{BB962C8B-B14F-4D97-AF65-F5344CB8AC3E}">
        <p14:creationId xmlns:p14="http://schemas.microsoft.com/office/powerpoint/2010/main" val="283077267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7D49869-39DD-6575-8333-6512E39C13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How does it work?</a:t>
            </a:r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419258-FCB2-29A4-CA55-803FC883ED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r>
              <a:rPr lang="en-AU" dirty="0"/>
              <a:t>All Australian citizens will be required to vote – answering ‘Yes’ or ‘No’ to a simple question</a:t>
            </a:r>
          </a:p>
          <a:p>
            <a:r>
              <a:rPr lang="en-AU" dirty="0"/>
              <a:t>Requires a ‘double majority’ to pass (majority of citizens and majority of states)</a:t>
            </a:r>
          </a:p>
          <a:p>
            <a:r>
              <a:rPr lang="en-AU" dirty="0"/>
              <a:t>8 out of 44 proposed constitutional changes have passed</a:t>
            </a:r>
          </a:p>
          <a:p>
            <a:r>
              <a:rPr lang="en-AU" dirty="0">
                <a:hlinkClick r:id="rId2"/>
              </a:rPr>
              <a:t>https://youtu.be/ZiNb9c4Z-J8?list=TLGG0fj4Ze_X5SowNzA5MjAyMg</a:t>
            </a:r>
            <a:r>
              <a:rPr lang="en-AU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61B3DE4-4850-FE0B-AFA0-A1FD73A9E63D}"/>
              </a:ext>
            </a:extLst>
          </p:cNvPr>
          <p:cNvSpPr txBox="1"/>
          <p:nvPr/>
        </p:nvSpPr>
        <p:spPr>
          <a:xfrm>
            <a:off x="3647440" y="6176963"/>
            <a:ext cx="5334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Source: </a:t>
            </a:r>
            <a:r>
              <a:rPr lang="en-AU" sz="1200" dirty="0">
                <a:hlinkClick r:id="rId3"/>
              </a:rPr>
              <a:t>https://www.aec.gov.au/elections/referendums/#:~:text=Enrolling%20to%20vote%20in%20a,your%20current%20electoral%20enrolment%20online</a:t>
            </a:r>
            <a:r>
              <a:rPr lang="en-AU" sz="1200" dirty="0"/>
              <a:t>.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755146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D1C7FF2-C99E-43C2-9AF6-FFAE9CF84C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48640"/>
            <a:ext cx="3600860" cy="5431536"/>
          </a:xfrm>
        </p:spPr>
        <p:txBody>
          <a:bodyPr>
            <a:normAutofit/>
          </a:bodyPr>
          <a:lstStyle/>
          <a:p>
            <a:r>
              <a:rPr lang="en-AU" sz="5000"/>
              <a:t>Consultation and development process</a:t>
            </a:r>
          </a:p>
        </p:txBody>
      </p:sp>
      <p:sp>
        <p:nvSpPr>
          <p:cNvPr id="10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onnsiteX0" fmla="*/ 0 w 4480560"/>
              <a:gd name="connsiteY0" fmla="*/ 0 h 18288"/>
              <a:gd name="connsiteX1" fmla="*/ 595274 w 4480560"/>
              <a:gd name="connsiteY1" fmla="*/ 0 h 18288"/>
              <a:gd name="connsiteX2" fmla="*/ 1100938 w 4480560"/>
              <a:gd name="connsiteY2" fmla="*/ 0 h 18288"/>
              <a:gd name="connsiteX3" fmla="*/ 1651406 w 4480560"/>
              <a:gd name="connsiteY3" fmla="*/ 0 h 18288"/>
              <a:gd name="connsiteX4" fmla="*/ 2336292 w 4480560"/>
              <a:gd name="connsiteY4" fmla="*/ 0 h 18288"/>
              <a:gd name="connsiteX5" fmla="*/ 2931566 w 4480560"/>
              <a:gd name="connsiteY5" fmla="*/ 0 h 18288"/>
              <a:gd name="connsiteX6" fmla="*/ 3482035 w 4480560"/>
              <a:gd name="connsiteY6" fmla="*/ 0 h 18288"/>
              <a:gd name="connsiteX7" fmla="*/ 4480560 w 4480560"/>
              <a:gd name="connsiteY7" fmla="*/ 0 h 18288"/>
              <a:gd name="connsiteX8" fmla="*/ 4480560 w 4480560"/>
              <a:gd name="connsiteY8" fmla="*/ 18288 h 18288"/>
              <a:gd name="connsiteX9" fmla="*/ 3840480 w 4480560"/>
              <a:gd name="connsiteY9" fmla="*/ 18288 h 18288"/>
              <a:gd name="connsiteX10" fmla="*/ 3290011 w 4480560"/>
              <a:gd name="connsiteY10" fmla="*/ 18288 h 18288"/>
              <a:gd name="connsiteX11" fmla="*/ 2560320 w 4480560"/>
              <a:gd name="connsiteY11" fmla="*/ 18288 h 18288"/>
              <a:gd name="connsiteX12" fmla="*/ 1965046 w 4480560"/>
              <a:gd name="connsiteY12" fmla="*/ 18288 h 18288"/>
              <a:gd name="connsiteX13" fmla="*/ 1459382 w 4480560"/>
              <a:gd name="connsiteY13" fmla="*/ 18288 h 18288"/>
              <a:gd name="connsiteX14" fmla="*/ 774497 w 4480560"/>
              <a:gd name="connsiteY14" fmla="*/ 18288 h 18288"/>
              <a:gd name="connsiteX15" fmla="*/ 0 w 4480560"/>
              <a:gd name="connsiteY15" fmla="*/ 18288 h 18288"/>
              <a:gd name="connsiteX16" fmla="*/ 0 w 4480560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D2404C-7C57-2C53-97C9-96DC6DE69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26418" y="552091"/>
            <a:ext cx="6224335" cy="5431536"/>
          </a:xfrm>
        </p:spPr>
        <p:txBody>
          <a:bodyPr anchor="ctr">
            <a:normAutofit/>
          </a:bodyPr>
          <a:lstStyle/>
          <a:p>
            <a:r>
              <a:rPr lang="en-AU" sz="2200" dirty="0"/>
              <a:t>We are currently in the education, consultation and development stage (as we lead up to a possible referendum)</a:t>
            </a:r>
          </a:p>
          <a:p>
            <a:pPr algn="l" fontAlgn="base"/>
            <a:r>
              <a:rPr lang="en-AU" sz="2200" dirty="0"/>
              <a:t>“</a:t>
            </a:r>
            <a:r>
              <a:rPr lang="en-GB" sz="1600" b="0" i="0" dirty="0">
                <a:solidFill>
                  <a:srgbClr val="121212"/>
                </a:solidFill>
                <a:effectLst/>
                <a:latin typeface="GuardianTextEgyptian"/>
              </a:rPr>
              <a:t>“I’ve had discussions with churches, I’ve had discussions with the AFL, with the National Rugby League, with basketball organisations, with netball, with other sporting organisations,” Albanese said.</a:t>
            </a:r>
          </a:p>
          <a:p>
            <a:pPr marL="0" indent="0" algn="l" fontAlgn="base">
              <a:buNone/>
            </a:pPr>
            <a:r>
              <a:rPr lang="en-GB" sz="1600" b="0" i="0" dirty="0">
                <a:solidFill>
                  <a:srgbClr val="121212"/>
                </a:solidFill>
                <a:effectLst/>
                <a:latin typeface="GuardianTextEgyptian"/>
              </a:rPr>
              <a:t>  “We want to engage with people who can connect with young people in  particular, but with all sections of our society.”</a:t>
            </a:r>
            <a:r>
              <a:rPr lang="en-GB" sz="2400" b="0" i="0" dirty="0">
                <a:solidFill>
                  <a:srgbClr val="121212"/>
                </a:solidFill>
                <a:effectLst/>
              </a:rPr>
              <a:t>”</a:t>
            </a:r>
            <a:endParaRPr lang="en-AU" sz="2400" dirty="0"/>
          </a:p>
          <a:p>
            <a:pPr lvl="1"/>
            <a:r>
              <a:rPr lang="en-AU" sz="2200" dirty="0"/>
              <a:t>If anyone has more info on how the consultation etc is being done, please feel free to chime in!</a:t>
            </a:r>
          </a:p>
          <a:p>
            <a:pPr lvl="1"/>
            <a:endParaRPr lang="en-AU" sz="2200" dirty="0"/>
          </a:p>
          <a:p>
            <a:r>
              <a:rPr lang="en-AU" sz="2200" dirty="0"/>
              <a:t>It will probably draw on the work done in the Indigenous Voice Co-Design report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4AE8E37-BAA1-7DDD-B784-5EEE7FF3BB9F}"/>
              </a:ext>
            </a:extLst>
          </p:cNvPr>
          <p:cNvSpPr txBox="1"/>
          <p:nvPr/>
        </p:nvSpPr>
        <p:spPr>
          <a:xfrm>
            <a:off x="1819656" y="5980176"/>
            <a:ext cx="99943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Source: </a:t>
            </a:r>
            <a:r>
              <a:rPr lang="en-AU" sz="1400" dirty="0">
                <a:hlinkClick r:id="rId2"/>
              </a:rPr>
              <a:t>https://www.theguardian.com/australia-news/2022/aug/28/how-would-an-indigenous-voice-work-and-what-are-people-saying-about-it?CMP=Share_AndroidApp_Other&amp;fbclid=IwAR25hsepf8NvEX3H9M55AlrPn6Lm1B_YT9QvhlKcbjosJ1Akp8pPj7q4tDA</a:t>
            </a:r>
            <a:r>
              <a:rPr lang="en-A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519526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F446D59-BE53-ADCA-A409-5C11FC6121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n-AU" sz="3600"/>
              <a:t>Acknowledgement of Country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134475-9EBD-92B0-158C-6E684C1812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000" b="0" i="0">
                <a:effectLst/>
                <a:latin typeface="Arial" panose="020B0604020202020204" pitchFamily="34" charset="0"/>
              </a:rPr>
              <a:t>We acknowledge and respect </a:t>
            </a:r>
            <a:r>
              <a:rPr lang="en-GB" sz="2000" b="0" i="0">
                <a:effectLst/>
                <a:latin typeface="WordVisiCarriageReturn_MSFontService"/>
              </a:rPr>
              <a:t> </a:t>
            </a:r>
            <a:br>
              <a:rPr lang="en-GB" sz="2000" b="0" i="0">
                <a:effectLst/>
                <a:latin typeface="WordVisiCarriageReturn_MSFontService"/>
              </a:rPr>
            </a:br>
            <a:r>
              <a:rPr lang="en-GB" sz="2000" b="0" i="0">
                <a:effectLst/>
                <a:latin typeface="Arial" panose="020B0604020202020204" pitchFamily="34" charset="0"/>
              </a:rPr>
              <a:t>the Wurundjeri people of the Kulin nation, </a:t>
            </a:r>
            <a:r>
              <a:rPr lang="en-GB" sz="2000" b="0" i="0">
                <a:effectLst/>
                <a:latin typeface="WordVisiCarriageReturn_MSFontService"/>
              </a:rPr>
              <a:t> </a:t>
            </a:r>
            <a:br>
              <a:rPr lang="en-GB" sz="2000" b="0" i="0">
                <a:effectLst/>
                <a:latin typeface="WordVisiCarriageReturn_MSFontService"/>
              </a:rPr>
            </a:br>
            <a:r>
              <a:rPr lang="en-GB" sz="2000" b="0" i="0">
                <a:effectLst/>
                <a:latin typeface="Arial" panose="020B0604020202020204" pitchFamily="34" charset="0"/>
              </a:rPr>
              <a:t>the traditional custodians of this land </a:t>
            </a:r>
            <a:r>
              <a:rPr lang="en-GB" sz="2000" b="0" i="0">
                <a:effectLst/>
                <a:latin typeface="WordVisiCarriageReturn_MSFontService"/>
              </a:rPr>
              <a:t> </a:t>
            </a:r>
            <a:br>
              <a:rPr lang="en-GB" sz="2000" b="0" i="0">
                <a:effectLst/>
                <a:latin typeface="WordVisiCarriageReturn_MSFontService"/>
              </a:rPr>
            </a:br>
            <a:r>
              <a:rPr lang="en-GB" sz="2000" b="0" i="0">
                <a:effectLst/>
                <a:latin typeface="Arial" panose="020B0604020202020204" pitchFamily="34" charset="0"/>
              </a:rPr>
              <a:t>since time immemorial. </a:t>
            </a:r>
            <a:r>
              <a:rPr lang="en-GB" sz="2000" b="0" i="0">
                <a:effectLst/>
                <a:latin typeface="WordVisiCarriageReturn_MSFontService"/>
              </a:rPr>
              <a:t> </a:t>
            </a:r>
            <a:br>
              <a:rPr lang="en-GB" sz="2000" b="0" i="0">
                <a:effectLst/>
                <a:latin typeface="WordVisiCarriageReturn_MSFontService"/>
              </a:rPr>
            </a:br>
            <a:r>
              <a:rPr lang="en-GB" sz="2000" b="0" i="0">
                <a:effectLst/>
                <a:latin typeface="Arial" panose="020B0604020202020204" pitchFamily="34" charset="0"/>
              </a:rPr>
              <a:t>We are learning that the land </a:t>
            </a:r>
            <a:r>
              <a:rPr lang="en-GB" sz="2000" b="0" i="0">
                <a:effectLst/>
                <a:latin typeface="WordVisiCarriageReturn_MSFontService"/>
              </a:rPr>
              <a:t> </a:t>
            </a:r>
            <a:br>
              <a:rPr lang="en-GB" sz="2000" b="0" i="0">
                <a:effectLst/>
                <a:latin typeface="WordVisiCarriageReturn_MSFontService"/>
              </a:rPr>
            </a:br>
            <a:r>
              <a:rPr lang="en-GB" sz="2000" b="0" i="0">
                <a:effectLst/>
                <a:latin typeface="Arial" panose="020B0604020202020204" pitchFamily="34" charset="0"/>
              </a:rPr>
              <a:t>is not ours to own, but to look after; </a:t>
            </a:r>
            <a:r>
              <a:rPr lang="en-GB" sz="2000" b="0" i="0">
                <a:effectLst/>
                <a:latin typeface="WordVisiCarriageReturn_MSFontService"/>
              </a:rPr>
              <a:t> </a:t>
            </a:r>
            <a:br>
              <a:rPr lang="en-GB" sz="2000" b="0" i="0">
                <a:effectLst/>
                <a:latin typeface="WordVisiCarriageReturn_MSFontService"/>
              </a:rPr>
            </a:br>
            <a:r>
              <a:rPr lang="en-GB" sz="2000" b="0" i="0">
                <a:effectLst/>
                <a:latin typeface="Arial" panose="020B0604020202020204" pitchFamily="34" charset="0"/>
              </a:rPr>
              <a:t>and that if we listen, </a:t>
            </a:r>
            <a:r>
              <a:rPr lang="en-GB" sz="2000" b="0" i="0">
                <a:effectLst/>
                <a:latin typeface="WordVisiCarriageReturn_MSFontService"/>
              </a:rPr>
              <a:t> </a:t>
            </a:r>
            <a:br>
              <a:rPr lang="en-GB" sz="2000" b="0" i="0">
                <a:effectLst/>
                <a:latin typeface="WordVisiCarriageReturn_MSFontService"/>
              </a:rPr>
            </a:br>
            <a:r>
              <a:rPr lang="en-GB" sz="2000" b="0" i="0">
                <a:effectLst/>
                <a:latin typeface="Arial" panose="020B0604020202020204" pitchFamily="34" charset="0"/>
              </a:rPr>
              <a:t>we may hear in it the calling of the eternal Spirit. </a:t>
            </a:r>
            <a:r>
              <a:rPr lang="en-GB" sz="2000" b="0" i="0">
                <a:effectLst/>
                <a:latin typeface="WordVisiCarriageReturn_MSFontService"/>
              </a:rPr>
              <a:t> </a:t>
            </a:r>
            <a:br>
              <a:rPr lang="en-GB" sz="2000" b="0" i="0">
                <a:effectLst/>
                <a:latin typeface="WordVisiCarriageReturn_MSFontService"/>
              </a:rPr>
            </a:br>
            <a:r>
              <a:rPr lang="en-GB" sz="2000" b="1" i="0">
                <a:effectLst/>
                <a:latin typeface="Arial" panose="020B0604020202020204" pitchFamily="34" charset="0"/>
              </a:rPr>
              <a:t>Responding to this call, we commit ourselves </a:t>
            </a:r>
            <a:r>
              <a:rPr lang="en-GB" sz="2000" b="0" i="0">
                <a:effectLst/>
                <a:latin typeface="WordVisiCarriageReturn_MSFontService"/>
              </a:rPr>
              <a:t> </a:t>
            </a:r>
            <a:br>
              <a:rPr lang="en-GB" sz="2000" b="0" i="0">
                <a:effectLst/>
                <a:latin typeface="WordVisiCarriageReturn_MSFontService"/>
              </a:rPr>
            </a:br>
            <a:r>
              <a:rPr lang="en-GB" sz="2000" b="1" i="0">
                <a:effectLst/>
                <a:latin typeface="Arial" panose="020B0604020202020204" pitchFamily="34" charset="0"/>
              </a:rPr>
              <a:t>to work for justice, reconciliation, </a:t>
            </a:r>
            <a:r>
              <a:rPr lang="en-GB" sz="2000" b="0" i="0">
                <a:effectLst/>
                <a:latin typeface="WordVisiCarriageReturn_MSFontService"/>
              </a:rPr>
              <a:t> </a:t>
            </a:r>
            <a:br>
              <a:rPr lang="en-GB" sz="2000" b="0" i="0">
                <a:effectLst/>
                <a:latin typeface="WordVisiCarriageReturn_MSFontService"/>
              </a:rPr>
            </a:br>
            <a:r>
              <a:rPr lang="en-GB" sz="2000" b="1" i="0">
                <a:effectLst/>
                <a:latin typeface="Arial" panose="020B0604020202020204" pitchFamily="34" charset="0"/>
              </a:rPr>
              <a:t>and care of the earth. </a:t>
            </a:r>
            <a:r>
              <a:rPr lang="en-GB" sz="2000" b="0" i="0">
                <a:effectLst/>
                <a:latin typeface="Arial" panose="020B0604020202020204" pitchFamily="34" charset="0"/>
              </a:rPr>
              <a:t> </a:t>
            </a:r>
            <a:endParaRPr lang="en-AU" sz="2000"/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0489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189306-04D9-4982-9EBE-938B344A1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02C4642-2AB4-49A1-89D9-3E5C01E9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EAAEF9-78E9-4B67-93B4-CD09F757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69931" y="-1536286"/>
            <a:ext cx="6135300" cy="6135298"/>
          </a:xfrm>
          <a:custGeom>
            <a:avLst/>
            <a:gdLst>
              <a:gd name="connsiteX0" fmla="*/ 0 w 6135300"/>
              <a:gd name="connsiteY0" fmla="*/ 3971712 h 6135298"/>
              <a:gd name="connsiteX1" fmla="*/ 3971712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971712"/>
                </a:moveTo>
                <a:lnTo>
                  <a:pt x="3971712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E23D09-8BA3-4FEE-892D-ACE847DC0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BFBE7AA-40DE-4FE5-B385-5CA874501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C3B3520-CA45-F70F-0364-B53FEC99E0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What are people saying about it?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1ACE746-85D5-45EE-8944-61B542B39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6569" y="0"/>
            <a:ext cx="3216074" cy="160803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0BB3E03-CC38-4FA6-9A99-701C62D05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59" y="4738109"/>
            <a:ext cx="4239780" cy="2119891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3953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525D877-9B57-5DF0-EB4E-C8E509E826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91090"/>
            <a:ext cx="10515599" cy="93268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Opposition leader…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170E346-B98B-43A6-A4DA-D36FF6328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032938" y="-6032938"/>
            <a:ext cx="126124" cy="12192000"/>
          </a:xfrm>
          <a:prstGeom prst="rect">
            <a:avLst/>
          </a:prstGeom>
          <a:solidFill>
            <a:srgbClr val="4472C4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77507B8A-AEF8-D6C7-E46C-382C89E53F4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981055"/>
            <a:ext cx="10515599" cy="420623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EE0D6616-C345-F34A-EC42-1198B9277822}"/>
              </a:ext>
            </a:extLst>
          </p:cNvPr>
          <p:cNvSpPr txBox="1"/>
          <p:nvPr/>
        </p:nvSpPr>
        <p:spPr>
          <a:xfrm>
            <a:off x="4526280" y="6187292"/>
            <a:ext cx="7391400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Source: </a:t>
            </a:r>
            <a:r>
              <a:rPr lang="en-AU" sz="1100" dirty="0">
                <a:hlinkClick r:id="rId3"/>
              </a:rPr>
              <a:t>https://www.theguardian.com/australia-news/2022/aug/28/how-would-an-indigenous-voice-work-and-what-are-people-saying-about-it?CMP=Share_AndroidApp_Other&amp;fbclid=IwAR25hsepf8NvEX3H9M55AlrPn6Lm1B_YT9QvhlKcbjosJ1Akp8pPj7q4tDA</a:t>
            </a:r>
            <a:r>
              <a:rPr lang="en-AU" sz="1100" dirty="0"/>
              <a:t> 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448650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BED6223-40E5-536A-0685-E378E4FA25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ctr">
            <a:normAutofit/>
          </a:bodyPr>
          <a:lstStyle/>
          <a:p>
            <a:r>
              <a:rPr lang="en-AU" sz="3600"/>
              <a:t>Greens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29AB1411-8C7E-E722-3627-FB42921D4C0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322509"/>
              </p:ext>
            </p:extLst>
          </p:nvPr>
        </p:nvGraphicFramePr>
        <p:xfrm>
          <a:off x="5070475" y="1698625"/>
          <a:ext cx="6478588" cy="45164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32623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022B5-9267-0749-99D7-D450A1C99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First Nations voices</a:t>
            </a:r>
            <a:br>
              <a:rPr lang="en-AU" dirty="0"/>
            </a:br>
            <a:r>
              <a:rPr lang="en-AU" sz="2000" dirty="0"/>
              <a:t>(examples, not necessarily representative)</a:t>
            </a:r>
            <a:endParaRPr lang="en-AU" strike="sngStrike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A4F980-F9E9-1A48-DB0B-85F0FCE674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492955"/>
            <a:ext cx="5157787" cy="619309"/>
          </a:xfrm>
        </p:spPr>
        <p:txBody>
          <a:bodyPr/>
          <a:lstStyle/>
          <a:p>
            <a:r>
              <a:rPr lang="en-AU" dirty="0"/>
              <a:t>Arguments against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E18626E-EB9B-5264-2E1B-9A6EA0F4FB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97575" y="2316867"/>
            <a:ext cx="5157787" cy="3684588"/>
          </a:xfrm>
        </p:spPr>
        <p:txBody>
          <a:bodyPr>
            <a:normAutofit fontScale="70000" lnSpcReduction="20000"/>
          </a:bodyPr>
          <a:lstStyle/>
          <a:p>
            <a:r>
              <a:rPr lang="en-AU" sz="2400" dirty="0"/>
              <a:t>One step on the journey – cannot be the ‘final’ step, but is a positive one if part of a longer journey (Treaty, Truth-telling etc)</a:t>
            </a:r>
          </a:p>
          <a:p>
            <a:r>
              <a:rPr lang="en-AU" sz="2400" dirty="0"/>
              <a:t>Now that it’s on the table, important to come together and work against a racist ‘no’ campaign</a:t>
            </a:r>
          </a:p>
          <a:p>
            <a:r>
              <a:rPr lang="en-AU" sz="2400" dirty="0"/>
              <a:t>Everything outlined earlier by ‘From the Heart’ in ‘Why it’s important’; and Indigenous Voice Co-Design Report </a:t>
            </a:r>
          </a:p>
          <a:p>
            <a:r>
              <a:rPr lang="en-AU" sz="1500" dirty="0">
                <a:hlinkClick r:id="rId2"/>
              </a:rPr>
              <a:t>https://www.theguardian.com/australia-news/2022/sep/06/new-getup-chief-warns-progressive-critics-of-indigenous-voice-against-repeating-racist-no-campaign-messages</a:t>
            </a:r>
            <a:r>
              <a:rPr lang="en-AU" sz="1500" dirty="0"/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8F0606-D1D1-65C7-19E3-62C00EFAA4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69024" y="1329255"/>
            <a:ext cx="5183188" cy="823912"/>
          </a:xfrm>
        </p:spPr>
        <p:txBody>
          <a:bodyPr/>
          <a:lstStyle/>
          <a:p>
            <a:r>
              <a:rPr lang="en-AU" dirty="0"/>
              <a:t>Arguments for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48B0811E-5313-22B4-4300-98BE35E46D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537" y="2144975"/>
            <a:ext cx="5183188" cy="3684588"/>
          </a:xfrm>
        </p:spPr>
        <p:txBody>
          <a:bodyPr>
            <a:normAutofit fontScale="70000" lnSpcReduction="20000"/>
          </a:bodyPr>
          <a:lstStyle/>
          <a:p>
            <a:r>
              <a:rPr lang="en-AU" sz="2400" dirty="0"/>
              <a:t>Treaty should be first priority, and come before a Voice</a:t>
            </a:r>
          </a:p>
          <a:p>
            <a:r>
              <a:rPr lang="en-AU" sz="2400" dirty="0"/>
              <a:t>Waste of time/money (that could be spent on other things)</a:t>
            </a:r>
          </a:p>
          <a:p>
            <a:r>
              <a:rPr lang="en-AU" sz="2400" dirty="0"/>
              <a:t>Symbolic rather than practical – “too bureaucratic”</a:t>
            </a:r>
          </a:p>
          <a:p>
            <a:r>
              <a:rPr lang="en-AU" sz="2400" dirty="0"/>
              <a:t>Would ‘entrench the idea that Aboriginal people are all victims”</a:t>
            </a:r>
          </a:p>
          <a:p>
            <a:r>
              <a:rPr lang="en-AU" sz="2400" dirty="0"/>
              <a:t>Greens Senator Thorpe and Coalition Senator Jacinta Price</a:t>
            </a:r>
          </a:p>
          <a:p>
            <a:r>
              <a:rPr lang="en-AU" sz="1800" dirty="0">
                <a:hlinkClick r:id="rId3"/>
              </a:rPr>
              <a:t>https://www.dailymail.co.uk/news/article-11166317/Greens-Senator-Lidia-Thorpe-labels-Voice-Parliament-referendum-waste-money.html</a:t>
            </a:r>
            <a:r>
              <a:rPr lang="en-AU" sz="1800" dirty="0"/>
              <a:t> </a:t>
            </a:r>
          </a:p>
          <a:p>
            <a:r>
              <a:rPr lang="en-AU" sz="1800" dirty="0"/>
              <a:t>A Voice could “further [legitimate] the Constitution, a colonial document.”</a:t>
            </a:r>
          </a:p>
          <a:p>
            <a:pPr lvl="1"/>
            <a:r>
              <a:rPr lang="en-AU" sz="1400" dirty="0">
                <a:hlinkClick r:id="rId4"/>
              </a:rPr>
              <a:t>https://theconversation.com/the-albanese-government-has-committed-to-enshrining-a-first-nations-voice-in-the-constitution-what-do-australians-think-of-the-idea-184841</a:t>
            </a:r>
            <a:r>
              <a:rPr lang="en-AU" sz="1400" dirty="0"/>
              <a:t> </a:t>
            </a:r>
          </a:p>
          <a:p>
            <a:endParaRPr lang="en-AU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82CBF82-5E02-4AC6-A3CE-85C2C88441CA}"/>
              </a:ext>
            </a:extLst>
          </p:cNvPr>
          <p:cNvSpPr txBox="1"/>
          <p:nvPr/>
        </p:nvSpPr>
        <p:spPr>
          <a:xfrm>
            <a:off x="3418681" y="5605893"/>
            <a:ext cx="7141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i="1" dirty="0">
                <a:solidFill>
                  <a:schemeClr val="accent2"/>
                </a:solidFill>
              </a:rPr>
              <a:t>Question: </a:t>
            </a:r>
            <a:r>
              <a:rPr lang="en-AU" sz="1800" i="1" dirty="0">
                <a:solidFill>
                  <a:schemeClr val="accent2"/>
                </a:solidFill>
              </a:rPr>
              <a:t>How do you think we might act in good allyship – taking into consideration the complexity of diverse voices and opinions within First Nations communities, and taking positive action as best we can?</a:t>
            </a:r>
          </a:p>
          <a:p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56235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495C3-D65C-01AE-7BA9-D4878B23FF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Opposing voices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0237A82-2C38-FA8F-EAAF-C50DBFCD65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4555" y="1552563"/>
            <a:ext cx="5982007" cy="1549480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77B597A-0094-7591-53A7-2D75F2398CB9}"/>
              </a:ext>
            </a:extLst>
          </p:cNvPr>
          <p:cNvSpPr txBox="1"/>
          <p:nvPr/>
        </p:nvSpPr>
        <p:spPr>
          <a:xfrm>
            <a:off x="624555" y="3017294"/>
            <a:ext cx="51605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  <a:hlinkClick r:id="rId3"/>
              </a:rPr>
              <a:t>https://www.theguardian.com/australia-news/2022/aug/28/how-would-an-indigenous-voice-work-and-what-are-people-saying-about-it?CMP=Share_AndroidApp_Other&amp;fbclid=IwAR25hsepf8NvEX3H9M55AlrPn6Lm1B_YT9QvhlKcbjosJ1Akp8pPj7q4tDA</a:t>
            </a:r>
            <a:endParaRPr lang="en-AU" sz="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endParaRPr lang="en-AU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EFB788-9F50-5B73-73AF-2A2FDE546CF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9987" y="3919542"/>
            <a:ext cx="5855001" cy="229246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5739D3C-3B70-95B6-95D3-60A2D0EC2824}"/>
              </a:ext>
            </a:extLst>
          </p:cNvPr>
          <p:cNvSpPr txBox="1"/>
          <p:nvPr/>
        </p:nvSpPr>
        <p:spPr>
          <a:xfrm>
            <a:off x="5929987" y="6108192"/>
            <a:ext cx="5143397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/>
              <a:t>Source: </a:t>
            </a:r>
            <a:r>
              <a:rPr lang="en-AU" sz="1100" dirty="0">
                <a:hlinkClick r:id="rId5"/>
              </a:rPr>
              <a:t>https://theconversation.com/the-albanese-government-has-committed-to-enshrining-a-first-nations-voice-in-the-constitution-what-do-australians-think-of-the-idea-184841</a:t>
            </a:r>
            <a:r>
              <a:rPr lang="en-AU" sz="11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D1DD554-16A5-3627-99AB-E80BAEA6821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8328" y="4145490"/>
            <a:ext cx="5160580" cy="126286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1C17DDCB-E241-6388-DB84-D38C39A7EA56}"/>
              </a:ext>
            </a:extLst>
          </p:cNvPr>
          <p:cNvSpPr txBox="1"/>
          <p:nvPr/>
        </p:nvSpPr>
        <p:spPr>
          <a:xfrm>
            <a:off x="407012" y="5468112"/>
            <a:ext cx="5088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/>
              <a:t>Source: </a:t>
            </a:r>
            <a:r>
              <a:rPr lang="en-AU" sz="1200" dirty="0">
                <a:hlinkClick r:id="rId7"/>
              </a:rPr>
              <a:t>https://www.voanews.com/a/divisions-in-australia-over-plan-for-indigenous-voice-to-parliament/6732931.html</a:t>
            </a:r>
            <a:r>
              <a:rPr lang="en-AU" sz="12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6688161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1B2441C-7AFE-43A7-87FE-3356A8078B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49F1A7E4-819D-4D21-8E8B-32671A9F9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7 w 5353835"/>
              <a:gd name="connsiteY0" fmla="*/ 5273742 h 5353835"/>
              <a:gd name="connsiteX1" fmla="*/ 4938299 w 5353835"/>
              <a:gd name="connsiteY1" fmla="*/ 5273742 h 5353835"/>
              <a:gd name="connsiteX2" fmla="*/ 4858206 w 5353835"/>
              <a:gd name="connsiteY2" fmla="*/ 5353835 h 5353835"/>
              <a:gd name="connsiteX3" fmla="*/ 770600 w 5353835"/>
              <a:gd name="connsiteY3" fmla="*/ 5353835 h 5353835"/>
              <a:gd name="connsiteX4" fmla="*/ 433255 w 5353835"/>
              <a:gd name="connsiteY4" fmla="*/ 80093 h 5353835"/>
              <a:gd name="connsiteX5" fmla="*/ 51334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58206 h 5353835"/>
              <a:gd name="connsiteX8" fmla="*/ 5273742 w 5353835"/>
              <a:gd name="connsiteY8" fmla="*/ 4938299 h 5353835"/>
              <a:gd name="connsiteX9" fmla="*/ 5273742 w 5353835"/>
              <a:gd name="connsiteY9" fmla="*/ 80093 h 5353835"/>
              <a:gd name="connsiteX10" fmla="*/ 0 w 5353835"/>
              <a:gd name="connsiteY10" fmla="*/ 513348 h 5353835"/>
              <a:gd name="connsiteX11" fmla="*/ 80093 w 5353835"/>
              <a:gd name="connsiteY11" fmla="*/ 433255 h 5353835"/>
              <a:gd name="connsiteX12" fmla="*/ 80093 w 5353835"/>
              <a:gd name="connsiteY12" fmla="*/ 4663328 h 5353835"/>
              <a:gd name="connsiteX13" fmla="*/ 0 w 5353835"/>
              <a:gd name="connsiteY13" fmla="*/ 4583235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7" y="5273742"/>
                </a:moveTo>
                <a:lnTo>
                  <a:pt x="4938299" y="5273742"/>
                </a:lnTo>
                <a:lnTo>
                  <a:pt x="4858206" y="5353835"/>
                </a:lnTo>
                <a:lnTo>
                  <a:pt x="770600" y="5353835"/>
                </a:lnTo>
                <a:close/>
                <a:moveTo>
                  <a:pt x="433255" y="80093"/>
                </a:moveTo>
                <a:lnTo>
                  <a:pt x="513348" y="0"/>
                </a:lnTo>
                <a:lnTo>
                  <a:pt x="5353835" y="0"/>
                </a:lnTo>
                <a:lnTo>
                  <a:pt x="5353835" y="4858206"/>
                </a:lnTo>
                <a:lnTo>
                  <a:pt x="5273742" y="4938299"/>
                </a:lnTo>
                <a:lnTo>
                  <a:pt x="5273742" y="80093"/>
                </a:lnTo>
                <a:close/>
                <a:moveTo>
                  <a:pt x="0" y="513348"/>
                </a:moveTo>
                <a:lnTo>
                  <a:pt x="80093" y="433255"/>
                </a:lnTo>
                <a:lnTo>
                  <a:pt x="80093" y="4663328"/>
                </a:lnTo>
                <a:lnTo>
                  <a:pt x="0" y="45832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2EB8385-1D11-DAC1-AB5D-19AE9D2F30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Discussion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EEF31B1A-1BB2-47DE-B18A-424413A9DF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72051" y="1189367"/>
            <a:ext cx="1827638" cy="182763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9FDBB0E-6648-40FA-8EA9-F5E39D798C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599177" y="1361513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1ECBAC9-8FF8-4D44-BD49-6B81C38167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951582" y="-621194"/>
            <a:ext cx="2495927" cy="1767670"/>
          </a:xfrm>
          <a:custGeom>
            <a:avLst/>
            <a:gdLst>
              <a:gd name="connsiteX0" fmla="*/ 0 w 2495927"/>
              <a:gd name="connsiteY0" fmla="*/ 1767670 h 1767670"/>
              <a:gd name="connsiteX1" fmla="*/ 1767670 w 2495927"/>
              <a:gd name="connsiteY1" fmla="*/ 0 h 1767670"/>
              <a:gd name="connsiteX2" fmla="*/ 2495927 w 2495927"/>
              <a:gd name="connsiteY2" fmla="*/ 728256 h 1767670"/>
              <a:gd name="connsiteX3" fmla="*/ 2495927 w 2495927"/>
              <a:gd name="connsiteY3" fmla="*/ 1767670 h 1767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95927" h="1767670">
                <a:moveTo>
                  <a:pt x="0" y="1767670"/>
                </a:moveTo>
                <a:lnTo>
                  <a:pt x="1767670" y="0"/>
                </a:lnTo>
                <a:lnTo>
                  <a:pt x="2495927" y="728256"/>
                </a:lnTo>
                <a:lnTo>
                  <a:pt x="2495927" y="176767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30F234A-713C-4B90-B43E-8F10C8B679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136578" y="419910"/>
            <a:ext cx="1130961" cy="1130961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3D9E8922-1B3D-4020-A05C-C539C0C550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135024" y="4167722"/>
            <a:ext cx="1079965" cy="107996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A8064EBB-920B-4259-AC3A-6F286FAF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7011922" y="4095164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52329D9A-3D48-4B69-939D-2A480F1478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5097" y="3345077"/>
            <a:ext cx="1316404" cy="131640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D5CC4CB-7B78-480A-A0AE-A8A35C08E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417113" y="4226109"/>
            <a:ext cx="586534" cy="58653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DC580C66-5435-4F00-873E-679D3D5049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241090" y="5965012"/>
            <a:ext cx="696678" cy="69667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Isosceles Triangle 32">
            <a:extLst>
              <a:ext uri="{FF2B5EF4-FFF2-40B4-BE49-F238E27FC236}">
                <a16:creationId xmlns:a16="http://schemas.microsoft.com/office/drawing/2014/main" id="{B4AFD177-1A38-4FAE-87D4-840AE22C86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85870" y="5837885"/>
            <a:ext cx="2055357" cy="1027679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73132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F301D7A-E612-28EE-1810-0B79E186AA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en-AU" sz="2000" dirty="0"/>
              <a:t>What do you think of the idea of a Voice and a referendum?</a:t>
            </a:r>
          </a:p>
          <a:p>
            <a:r>
              <a:rPr lang="en-AU" sz="2000" dirty="0"/>
              <a:t>What are the strengths and weaknesses?</a:t>
            </a:r>
          </a:p>
          <a:p>
            <a:r>
              <a:rPr lang="en-AU" sz="2000" dirty="0"/>
              <a:t>Anything not included in this presentation, that you would like to share?</a:t>
            </a:r>
          </a:p>
          <a:p>
            <a:r>
              <a:rPr lang="en-AU" sz="2000" dirty="0"/>
              <a:t>What is a Christian response?</a:t>
            </a:r>
          </a:p>
          <a:p>
            <a:r>
              <a:rPr lang="en-AU" sz="2000" dirty="0"/>
              <a:t>What do you think about the relationship between Voice and Treaty?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26139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D5189306-04D9-4982-9EBE-938B344A1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102C4642-2AB4-49A1-89D9-3E5C01E9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EAAEF9-78E9-4B67-93B4-CD09F757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69931" y="-1536286"/>
            <a:ext cx="6135300" cy="6135298"/>
          </a:xfrm>
          <a:custGeom>
            <a:avLst/>
            <a:gdLst>
              <a:gd name="connsiteX0" fmla="*/ 0 w 6135300"/>
              <a:gd name="connsiteY0" fmla="*/ 3971712 h 6135298"/>
              <a:gd name="connsiteX1" fmla="*/ 3971712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971712"/>
                </a:moveTo>
                <a:lnTo>
                  <a:pt x="3971712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2CE23D09-8BA3-4FEE-892D-ACE847DC0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6BFBE7AA-40DE-4FE5-B385-5CA874501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EC491563-814F-A9DD-496A-9DEE25DE4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Campaigning</a:t>
            </a:r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1ACE746-85D5-45EE-8944-61B542B39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6569" y="0"/>
            <a:ext cx="3216074" cy="160803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Isosceles Triangle 24">
            <a:extLst>
              <a:ext uri="{FF2B5EF4-FFF2-40B4-BE49-F238E27FC236}">
                <a16:creationId xmlns:a16="http://schemas.microsoft.com/office/drawing/2014/main" id="{00BB3E03-CC38-4FA6-9A99-701C62D05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59" y="4738109"/>
            <a:ext cx="4239780" cy="2119891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9312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00EDD19-6802-4EC3-95CE-CFFAB042CF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DF41D2D3-6B9E-7135-B778-5616C0C706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en-AU" sz="5400"/>
              <a:t>Challenges</a:t>
            </a:r>
          </a:p>
        </p:txBody>
      </p:sp>
      <p:sp>
        <p:nvSpPr>
          <p:cNvPr id="12" name="sketch line">
            <a:extLst>
              <a:ext uri="{FF2B5EF4-FFF2-40B4-BE49-F238E27FC236}">
                <a16:creationId xmlns:a16="http://schemas.microsoft.com/office/drawing/2014/main" id="{DB17E863-922E-4C26-BD64-E8FD41D2866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9036" y="1677373"/>
            <a:ext cx="10853928" cy="18288"/>
          </a:xfrm>
          <a:custGeom>
            <a:avLst/>
            <a:gdLst>
              <a:gd name="connsiteX0" fmla="*/ 0 w 10853928"/>
              <a:gd name="connsiteY0" fmla="*/ 0 h 18288"/>
              <a:gd name="connsiteX1" fmla="*/ 461292 w 10853928"/>
              <a:gd name="connsiteY1" fmla="*/ 0 h 18288"/>
              <a:gd name="connsiteX2" fmla="*/ 1139662 w 10853928"/>
              <a:gd name="connsiteY2" fmla="*/ 0 h 18288"/>
              <a:gd name="connsiteX3" fmla="*/ 1926572 w 10853928"/>
              <a:gd name="connsiteY3" fmla="*/ 0 h 18288"/>
              <a:gd name="connsiteX4" fmla="*/ 2279325 w 10853928"/>
              <a:gd name="connsiteY4" fmla="*/ 0 h 18288"/>
              <a:gd name="connsiteX5" fmla="*/ 2632078 w 10853928"/>
              <a:gd name="connsiteY5" fmla="*/ 0 h 18288"/>
              <a:gd name="connsiteX6" fmla="*/ 3527527 w 10853928"/>
              <a:gd name="connsiteY6" fmla="*/ 0 h 18288"/>
              <a:gd name="connsiteX7" fmla="*/ 4205897 w 10853928"/>
              <a:gd name="connsiteY7" fmla="*/ 0 h 18288"/>
              <a:gd name="connsiteX8" fmla="*/ 4558650 w 10853928"/>
              <a:gd name="connsiteY8" fmla="*/ 0 h 18288"/>
              <a:gd name="connsiteX9" fmla="*/ 5237020 w 10853928"/>
              <a:gd name="connsiteY9" fmla="*/ 0 h 18288"/>
              <a:gd name="connsiteX10" fmla="*/ 6132469 w 10853928"/>
              <a:gd name="connsiteY10" fmla="*/ 0 h 18288"/>
              <a:gd name="connsiteX11" fmla="*/ 6702301 w 10853928"/>
              <a:gd name="connsiteY11" fmla="*/ 0 h 18288"/>
              <a:gd name="connsiteX12" fmla="*/ 7272132 w 10853928"/>
              <a:gd name="connsiteY12" fmla="*/ 0 h 18288"/>
              <a:gd name="connsiteX13" fmla="*/ 7950502 w 10853928"/>
              <a:gd name="connsiteY13" fmla="*/ 0 h 18288"/>
              <a:gd name="connsiteX14" fmla="*/ 8737412 w 10853928"/>
              <a:gd name="connsiteY14" fmla="*/ 0 h 18288"/>
              <a:gd name="connsiteX15" fmla="*/ 9524322 w 10853928"/>
              <a:gd name="connsiteY15" fmla="*/ 0 h 18288"/>
              <a:gd name="connsiteX16" fmla="*/ 10853928 w 10853928"/>
              <a:gd name="connsiteY16" fmla="*/ 0 h 18288"/>
              <a:gd name="connsiteX17" fmla="*/ 10853928 w 10853928"/>
              <a:gd name="connsiteY17" fmla="*/ 18288 h 18288"/>
              <a:gd name="connsiteX18" fmla="*/ 10392636 w 10853928"/>
              <a:gd name="connsiteY18" fmla="*/ 18288 h 18288"/>
              <a:gd name="connsiteX19" fmla="*/ 9497187 w 10853928"/>
              <a:gd name="connsiteY19" fmla="*/ 18288 h 18288"/>
              <a:gd name="connsiteX20" fmla="*/ 8818817 w 10853928"/>
              <a:gd name="connsiteY20" fmla="*/ 18288 h 18288"/>
              <a:gd name="connsiteX21" fmla="*/ 8466064 w 10853928"/>
              <a:gd name="connsiteY21" fmla="*/ 18288 h 18288"/>
              <a:gd name="connsiteX22" fmla="*/ 7787693 w 10853928"/>
              <a:gd name="connsiteY22" fmla="*/ 18288 h 18288"/>
              <a:gd name="connsiteX23" fmla="*/ 7217862 w 10853928"/>
              <a:gd name="connsiteY23" fmla="*/ 18288 h 18288"/>
              <a:gd name="connsiteX24" fmla="*/ 6648031 w 10853928"/>
              <a:gd name="connsiteY24" fmla="*/ 18288 h 18288"/>
              <a:gd name="connsiteX25" fmla="*/ 6078200 w 10853928"/>
              <a:gd name="connsiteY25" fmla="*/ 18288 h 18288"/>
              <a:gd name="connsiteX26" fmla="*/ 5508368 w 10853928"/>
              <a:gd name="connsiteY26" fmla="*/ 18288 h 18288"/>
              <a:gd name="connsiteX27" fmla="*/ 4721459 w 10853928"/>
              <a:gd name="connsiteY27" fmla="*/ 18288 h 18288"/>
              <a:gd name="connsiteX28" fmla="*/ 4043088 w 10853928"/>
              <a:gd name="connsiteY28" fmla="*/ 18288 h 18288"/>
              <a:gd name="connsiteX29" fmla="*/ 3690336 w 10853928"/>
              <a:gd name="connsiteY29" fmla="*/ 18288 h 18288"/>
              <a:gd name="connsiteX30" fmla="*/ 3120504 w 10853928"/>
              <a:gd name="connsiteY30" fmla="*/ 18288 h 18288"/>
              <a:gd name="connsiteX31" fmla="*/ 2333595 w 10853928"/>
              <a:gd name="connsiteY31" fmla="*/ 18288 h 18288"/>
              <a:gd name="connsiteX32" fmla="*/ 1872303 w 10853928"/>
              <a:gd name="connsiteY32" fmla="*/ 18288 h 18288"/>
              <a:gd name="connsiteX33" fmla="*/ 976854 w 10853928"/>
              <a:gd name="connsiteY33" fmla="*/ 18288 h 18288"/>
              <a:gd name="connsiteX34" fmla="*/ 0 w 10853928"/>
              <a:gd name="connsiteY34" fmla="*/ 18288 h 18288"/>
              <a:gd name="connsiteX35" fmla="*/ 0 w 10853928"/>
              <a:gd name="connsiteY35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10853928" h="18288" fill="none" extrusionOk="0">
                <a:moveTo>
                  <a:pt x="0" y="0"/>
                </a:moveTo>
                <a:cubicBezTo>
                  <a:pt x="146993" y="-19076"/>
                  <a:pt x="347684" y="-4790"/>
                  <a:pt x="461292" y="0"/>
                </a:cubicBezTo>
                <a:cubicBezTo>
                  <a:pt x="574900" y="4790"/>
                  <a:pt x="808367" y="19821"/>
                  <a:pt x="1139662" y="0"/>
                </a:cubicBezTo>
                <a:cubicBezTo>
                  <a:pt x="1470957" y="-19821"/>
                  <a:pt x="1627405" y="5721"/>
                  <a:pt x="1926572" y="0"/>
                </a:cubicBezTo>
                <a:cubicBezTo>
                  <a:pt x="2225739" y="-5721"/>
                  <a:pt x="2137730" y="-3235"/>
                  <a:pt x="2279325" y="0"/>
                </a:cubicBezTo>
                <a:cubicBezTo>
                  <a:pt x="2420920" y="3235"/>
                  <a:pt x="2456518" y="9685"/>
                  <a:pt x="2632078" y="0"/>
                </a:cubicBezTo>
                <a:cubicBezTo>
                  <a:pt x="2807638" y="-9685"/>
                  <a:pt x="3211516" y="-43007"/>
                  <a:pt x="3527527" y="0"/>
                </a:cubicBezTo>
                <a:cubicBezTo>
                  <a:pt x="3843538" y="43007"/>
                  <a:pt x="4058833" y="22042"/>
                  <a:pt x="4205897" y="0"/>
                </a:cubicBezTo>
                <a:cubicBezTo>
                  <a:pt x="4352961" y="-22042"/>
                  <a:pt x="4474805" y="-11846"/>
                  <a:pt x="4558650" y="0"/>
                </a:cubicBezTo>
                <a:cubicBezTo>
                  <a:pt x="4642495" y="11846"/>
                  <a:pt x="5041928" y="-6069"/>
                  <a:pt x="5237020" y="0"/>
                </a:cubicBezTo>
                <a:cubicBezTo>
                  <a:pt x="5432112" y="6069"/>
                  <a:pt x="5943266" y="-17479"/>
                  <a:pt x="6132469" y="0"/>
                </a:cubicBezTo>
                <a:cubicBezTo>
                  <a:pt x="6321672" y="17479"/>
                  <a:pt x="6483872" y="26234"/>
                  <a:pt x="6702301" y="0"/>
                </a:cubicBezTo>
                <a:cubicBezTo>
                  <a:pt x="6920730" y="-26234"/>
                  <a:pt x="6991194" y="-15156"/>
                  <a:pt x="7272132" y="0"/>
                </a:cubicBezTo>
                <a:cubicBezTo>
                  <a:pt x="7553070" y="15156"/>
                  <a:pt x="7684444" y="-32961"/>
                  <a:pt x="7950502" y="0"/>
                </a:cubicBezTo>
                <a:cubicBezTo>
                  <a:pt x="8216560" y="32961"/>
                  <a:pt x="8493290" y="-10491"/>
                  <a:pt x="8737412" y="0"/>
                </a:cubicBezTo>
                <a:cubicBezTo>
                  <a:pt x="8981534" y="10491"/>
                  <a:pt x="9191586" y="-13899"/>
                  <a:pt x="9524322" y="0"/>
                </a:cubicBezTo>
                <a:cubicBezTo>
                  <a:pt x="9857058" y="13899"/>
                  <a:pt x="10297509" y="7485"/>
                  <a:pt x="10853928" y="0"/>
                </a:cubicBezTo>
                <a:cubicBezTo>
                  <a:pt x="10854574" y="4451"/>
                  <a:pt x="10854418" y="9226"/>
                  <a:pt x="10853928" y="18288"/>
                </a:cubicBezTo>
                <a:cubicBezTo>
                  <a:pt x="10691638" y="28522"/>
                  <a:pt x="10574319" y="29578"/>
                  <a:pt x="10392636" y="18288"/>
                </a:cubicBezTo>
                <a:cubicBezTo>
                  <a:pt x="10210953" y="6998"/>
                  <a:pt x="9836277" y="-16742"/>
                  <a:pt x="9497187" y="18288"/>
                </a:cubicBezTo>
                <a:cubicBezTo>
                  <a:pt x="9158097" y="53318"/>
                  <a:pt x="9119479" y="30714"/>
                  <a:pt x="8818817" y="18288"/>
                </a:cubicBezTo>
                <a:cubicBezTo>
                  <a:pt x="8518155" y="5863"/>
                  <a:pt x="8640037" y="6483"/>
                  <a:pt x="8466064" y="18288"/>
                </a:cubicBezTo>
                <a:cubicBezTo>
                  <a:pt x="8292091" y="30093"/>
                  <a:pt x="7997656" y="18914"/>
                  <a:pt x="7787693" y="18288"/>
                </a:cubicBezTo>
                <a:cubicBezTo>
                  <a:pt x="7577730" y="17662"/>
                  <a:pt x="7412468" y="21416"/>
                  <a:pt x="7217862" y="18288"/>
                </a:cubicBezTo>
                <a:cubicBezTo>
                  <a:pt x="7023256" y="15160"/>
                  <a:pt x="6898018" y="14824"/>
                  <a:pt x="6648031" y="18288"/>
                </a:cubicBezTo>
                <a:cubicBezTo>
                  <a:pt x="6398044" y="21752"/>
                  <a:pt x="6254402" y="38625"/>
                  <a:pt x="6078200" y="18288"/>
                </a:cubicBezTo>
                <a:cubicBezTo>
                  <a:pt x="5901998" y="-2049"/>
                  <a:pt x="5622886" y="3213"/>
                  <a:pt x="5508368" y="18288"/>
                </a:cubicBezTo>
                <a:cubicBezTo>
                  <a:pt x="5393850" y="33363"/>
                  <a:pt x="5036260" y="26830"/>
                  <a:pt x="4721459" y="18288"/>
                </a:cubicBezTo>
                <a:cubicBezTo>
                  <a:pt x="4406658" y="9746"/>
                  <a:pt x="4239221" y="41551"/>
                  <a:pt x="4043088" y="18288"/>
                </a:cubicBezTo>
                <a:cubicBezTo>
                  <a:pt x="3846955" y="-4975"/>
                  <a:pt x="3818802" y="34658"/>
                  <a:pt x="3690336" y="18288"/>
                </a:cubicBezTo>
                <a:cubicBezTo>
                  <a:pt x="3561870" y="1918"/>
                  <a:pt x="3265491" y="42194"/>
                  <a:pt x="3120504" y="18288"/>
                </a:cubicBezTo>
                <a:cubicBezTo>
                  <a:pt x="2975517" y="-5618"/>
                  <a:pt x="2720254" y="36673"/>
                  <a:pt x="2333595" y="18288"/>
                </a:cubicBezTo>
                <a:cubicBezTo>
                  <a:pt x="1946936" y="-97"/>
                  <a:pt x="2097241" y="5776"/>
                  <a:pt x="1872303" y="18288"/>
                </a:cubicBezTo>
                <a:cubicBezTo>
                  <a:pt x="1647365" y="30800"/>
                  <a:pt x="1282708" y="45380"/>
                  <a:pt x="976854" y="18288"/>
                </a:cubicBezTo>
                <a:cubicBezTo>
                  <a:pt x="671000" y="-8804"/>
                  <a:pt x="408401" y="-12775"/>
                  <a:pt x="0" y="18288"/>
                </a:cubicBezTo>
                <a:cubicBezTo>
                  <a:pt x="-213" y="9468"/>
                  <a:pt x="187" y="4459"/>
                  <a:pt x="0" y="0"/>
                </a:cubicBezTo>
                <a:close/>
              </a:path>
              <a:path w="10853928" h="18288" stroke="0" extrusionOk="0">
                <a:moveTo>
                  <a:pt x="0" y="0"/>
                </a:moveTo>
                <a:cubicBezTo>
                  <a:pt x="267322" y="15284"/>
                  <a:pt x="415388" y="-21048"/>
                  <a:pt x="569831" y="0"/>
                </a:cubicBezTo>
                <a:cubicBezTo>
                  <a:pt x="724274" y="21048"/>
                  <a:pt x="769333" y="-2353"/>
                  <a:pt x="922584" y="0"/>
                </a:cubicBezTo>
                <a:cubicBezTo>
                  <a:pt x="1075835" y="2353"/>
                  <a:pt x="1399490" y="-145"/>
                  <a:pt x="1818033" y="0"/>
                </a:cubicBezTo>
                <a:cubicBezTo>
                  <a:pt x="2236576" y="145"/>
                  <a:pt x="2145330" y="5482"/>
                  <a:pt x="2387864" y="0"/>
                </a:cubicBezTo>
                <a:cubicBezTo>
                  <a:pt x="2630398" y="-5482"/>
                  <a:pt x="2793207" y="18487"/>
                  <a:pt x="2957695" y="0"/>
                </a:cubicBezTo>
                <a:cubicBezTo>
                  <a:pt x="3122183" y="-18487"/>
                  <a:pt x="3579141" y="19003"/>
                  <a:pt x="3853144" y="0"/>
                </a:cubicBezTo>
                <a:cubicBezTo>
                  <a:pt x="4127147" y="-19003"/>
                  <a:pt x="4209857" y="12211"/>
                  <a:pt x="4314436" y="0"/>
                </a:cubicBezTo>
                <a:cubicBezTo>
                  <a:pt x="4419015" y="-12211"/>
                  <a:pt x="4762459" y="-17220"/>
                  <a:pt x="5209885" y="0"/>
                </a:cubicBezTo>
                <a:cubicBezTo>
                  <a:pt x="5657311" y="17220"/>
                  <a:pt x="5692663" y="-3290"/>
                  <a:pt x="6105335" y="0"/>
                </a:cubicBezTo>
                <a:cubicBezTo>
                  <a:pt x="6518007" y="3290"/>
                  <a:pt x="6455516" y="-5124"/>
                  <a:pt x="6783705" y="0"/>
                </a:cubicBezTo>
                <a:cubicBezTo>
                  <a:pt x="7111894" y="5124"/>
                  <a:pt x="7441941" y="-17829"/>
                  <a:pt x="7679154" y="0"/>
                </a:cubicBezTo>
                <a:cubicBezTo>
                  <a:pt x="7916367" y="17829"/>
                  <a:pt x="8102967" y="-24363"/>
                  <a:pt x="8248985" y="0"/>
                </a:cubicBezTo>
                <a:cubicBezTo>
                  <a:pt x="8395003" y="24363"/>
                  <a:pt x="8552393" y="25505"/>
                  <a:pt x="8818817" y="0"/>
                </a:cubicBezTo>
                <a:cubicBezTo>
                  <a:pt x="9085241" y="-25505"/>
                  <a:pt x="9411308" y="38000"/>
                  <a:pt x="9605726" y="0"/>
                </a:cubicBezTo>
                <a:cubicBezTo>
                  <a:pt x="9800144" y="-38000"/>
                  <a:pt x="10006468" y="-25741"/>
                  <a:pt x="10175558" y="0"/>
                </a:cubicBezTo>
                <a:cubicBezTo>
                  <a:pt x="10344648" y="25741"/>
                  <a:pt x="10696282" y="695"/>
                  <a:pt x="10853928" y="0"/>
                </a:cubicBezTo>
                <a:cubicBezTo>
                  <a:pt x="10853521" y="8690"/>
                  <a:pt x="10853774" y="14141"/>
                  <a:pt x="10853928" y="18288"/>
                </a:cubicBezTo>
                <a:cubicBezTo>
                  <a:pt x="10608124" y="24255"/>
                  <a:pt x="10343415" y="22307"/>
                  <a:pt x="10067018" y="18288"/>
                </a:cubicBezTo>
                <a:cubicBezTo>
                  <a:pt x="9790621" y="14270"/>
                  <a:pt x="9843266" y="3564"/>
                  <a:pt x="9714266" y="18288"/>
                </a:cubicBezTo>
                <a:cubicBezTo>
                  <a:pt x="9585266" y="33012"/>
                  <a:pt x="9379484" y="1875"/>
                  <a:pt x="9252974" y="18288"/>
                </a:cubicBezTo>
                <a:cubicBezTo>
                  <a:pt x="9126464" y="34701"/>
                  <a:pt x="8580678" y="-4904"/>
                  <a:pt x="8357525" y="18288"/>
                </a:cubicBezTo>
                <a:cubicBezTo>
                  <a:pt x="8134372" y="41480"/>
                  <a:pt x="7903199" y="26458"/>
                  <a:pt x="7679154" y="18288"/>
                </a:cubicBezTo>
                <a:cubicBezTo>
                  <a:pt x="7455109" y="10118"/>
                  <a:pt x="7435944" y="27109"/>
                  <a:pt x="7217862" y="18288"/>
                </a:cubicBezTo>
                <a:cubicBezTo>
                  <a:pt x="6999780" y="9467"/>
                  <a:pt x="6680409" y="18985"/>
                  <a:pt x="6539492" y="18288"/>
                </a:cubicBezTo>
                <a:cubicBezTo>
                  <a:pt x="6398575" y="17592"/>
                  <a:pt x="6312077" y="33018"/>
                  <a:pt x="6186739" y="18288"/>
                </a:cubicBezTo>
                <a:cubicBezTo>
                  <a:pt x="6061401" y="3558"/>
                  <a:pt x="5947033" y="12075"/>
                  <a:pt x="5833986" y="18288"/>
                </a:cubicBezTo>
                <a:cubicBezTo>
                  <a:pt x="5720939" y="24501"/>
                  <a:pt x="5482226" y="8586"/>
                  <a:pt x="5155616" y="18288"/>
                </a:cubicBezTo>
                <a:cubicBezTo>
                  <a:pt x="4829006" y="27991"/>
                  <a:pt x="4841274" y="29316"/>
                  <a:pt x="4694324" y="18288"/>
                </a:cubicBezTo>
                <a:cubicBezTo>
                  <a:pt x="4547374" y="7260"/>
                  <a:pt x="4077675" y="7013"/>
                  <a:pt x="3907414" y="18288"/>
                </a:cubicBezTo>
                <a:cubicBezTo>
                  <a:pt x="3737153" y="29564"/>
                  <a:pt x="3538393" y="21630"/>
                  <a:pt x="3446122" y="18288"/>
                </a:cubicBezTo>
                <a:cubicBezTo>
                  <a:pt x="3353851" y="14946"/>
                  <a:pt x="2990320" y="-8091"/>
                  <a:pt x="2659212" y="18288"/>
                </a:cubicBezTo>
                <a:cubicBezTo>
                  <a:pt x="2328104" y="44667"/>
                  <a:pt x="2427653" y="9607"/>
                  <a:pt x="2306460" y="18288"/>
                </a:cubicBezTo>
                <a:cubicBezTo>
                  <a:pt x="2185267" y="26969"/>
                  <a:pt x="1719763" y="3717"/>
                  <a:pt x="1519550" y="18288"/>
                </a:cubicBezTo>
                <a:cubicBezTo>
                  <a:pt x="1319337" y="32860"/>
                  <a:pt x="1167371" y="17040"/>
                  <a:pt x="1058258" y="18288"/>
                </a:cubicBezTo>
                <a:cubicBezTo>
                  <a:pt x="949145" y="19536"/>
                  <a:pt x="780234" y="31447"/>
                  <a:pt x="705505" y="18288"/>
                </a:cubicBezTo>
                <a:cubicBezTo>
                  <a:pt x="630776" y="5129"/>
                  <a:pt x="215796" y="30056"/>
                  <a:pt x="0" y="18288"/>
                </a:cubicBezTo>
                <a:cubicBezTo>
                  <a:pt x="-53" y="11301"/>
                  <a:pt x="-649" y="7756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5D3FCC0-AEB6-6275-91E5-2391EFB53C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29384"/>
            <a:ext cx="10515600" cy="4251960"/>
          </a:xfrm>
        </p:spPr>
        <p:txBody>
          <a:bodyPr>
            <a:normAutofit/>
          </a:bodyPr>
          <a:lstStyle/>
          <a:p>
            <a:r>
              <a:rPr lang="en-AU" sz="2200"/>
              <a:t>Risk of misinformation (and what can be done about it): </a:t>
            </a:r>
            <a:r>
              <a:rPr lang="en-AU" sz="2200">
                <a:hlinkClick r:id="rId2"/>
              </a:rPr>
              <a:t>https://www.theguardian.com/australia-news/commentisfree/2022/sep/07/when-the-indigenous-voice-referendum-is-upon-us-be-wary-of-misinformation-and-scare-campaigns</a:t>
            </a:r>
            <a:r>
              <a:rPr lang="en-AU" sz="2200"/>
              <a:t> </a:t>
            </a:r>
          </a:p>
          <a:p>
            <a:r>
              <a:rPr lang="en-AU" sz="2200"/>
              <a:t>Lack of knowledge/awareness in the general public</a:t>
            </a:r>
          </a:p>
          <a:p>
            <a:pPr lvl="1"/>
            <a:r>
              <a:rPr lang="en-AU" sz="2200">
                <a:hlinkClick r:id="rId3"/>
              </a:rPr>
              <a:t>https://theconversation.com/the-albanese-government-has-committed-to-enshrining-a-first-nations-voice-in-the-constitution-what-do-australians-think-of-the-idea-184841</a:t>
            </a:r>
            <a:r>
              <a:rPr lang="en-AU" sz="2200"/>
              <a:t> </a:t>
            </a:r>
          </a:p>
          <a:p>
            <a:pPr lvl="1"/>
            <a:endParaRPr lang="en-AU" sz="2200"/>
          </a:p>
          <a:p>
            <a:r>
              <a:rPr lang="en-AU" sz="2200" dirty="0"/>
              <a:t>What other challenges do you think there might be?</a:t>
            </a:r>
          </a:p>
        </p:txBody>
      </p:sp>
    </p:spTree>
    <p:extLst>
      <p:ext uri="{BB962C8B-B14F-4D97-AF65-F5344CB8AC3E}">
        <p14:creationId xmlns:p14="http://schemas.microsoft.com/office/powerpoint/2010/main" val="37775751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6214A737-0C3F-1042-4787-6CBD489288DF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609600" y="516547"/>
            <a:ext cx="9988296" cy="3881211"/>
          </a:xfr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59CC8153-C7D0-A8FC-C995-3C2855F99E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429000" y="4738078"/>
            <a:ext cx="5181600" cy="1603375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Take action:</a:t>
            </a:r>
          </a:p>
          <a:p>
            <a:pPr marL="0" indent="0">
              <a:buNone/>
            </a:pPr>
            <a:r>
              <a:rPr lang="en-AU" dirty="0">
                <a:hlinkClick r:id="rId3"/>
              </a:rPr>
              <a:t>https://fromtheheart.com.au/take-action/</a:t>
            </a:r>
            <a:r>
              <a:rPr lang="en-AU" dirty="0"/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B3144EF-7E01-2C0F-2886-E55EC00F7E2F}"/>
              </a:ext>
            </a:extLst>
          </p:cNvPr>
          <p:cNvSpPr txBox="1"/>
          <p:nvPr/>
        </p:nvSpPr>
        <p:spPr>
          <a:xfrm>
            <a:off x="1353312" y="4089981"/>
            <a:ext cx="628904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400" dirty="0"/>
              <a:t>Source: </a:t>
            </a:r>
            <a:r>
              <a:rPr lang="en-AU" sz="1400" dirty="0">
                <a:hlinkClick r:id="rId4"/>
              </a:rPr>
              <a:t>https://fromtheheart.com.au/uluru-statement/frequently-asked-questions/</a:t>
            </a:r>
            <a:r>
              <a:rPr lang="en-AU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073385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189306-04D9-4982-9EBE-938B344A1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102C4642-2AB4-49A1-89D9-3E5C01E9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2EAAEF9-78E9-4B67-93B4-CD09F757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69931" y="-1536286"/>
            <a:ext cx="6135300" cy="6135298"/>
          </a:xfrm>
          <a:custGeom>
            <a:avLst/>
            <a:gdLst>
              <a:gd name="connsiteX0" fmla="*/ 0 w 6135300"/>
              <a:gd name="connsiteY0" fmla="*/ 3971712 h 6135298"/>
              <a:gd name="connsiteX1" fmla="*/ 3971712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971712"/>
                </a:moveTo>
                <a:lnTo>
                  <a:pt x="3971712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2CE23D09-8BA3-4FEE-892D-ACE847DC0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BFBE7AA-40DE-4FE5-B385-5CA874501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B201C3-3895-B243-6D14-12AC9E8D07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What is/could be a Voice to Parliament?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41ACE746-85D5-45EE-8944-61B542B39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6569" y="0"/>
            <a:ext cx="3216074" cy="160803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00BB3E03-CC38-4FA6-9A99-701C62D05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59" y="4738109"/>
            <a:ext cx="4239780" cy="2119891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48003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B684E85-F6A0-58C5-ED8E-15B9E0FAFA45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1344771" y="1134745"/>
            <a:ext cx="4351338" cy="4351338"/>
          </a:xfrm>
          <a:prstGeom prst="rect">
            <a:avLst/>
          </a:prstGeom>
        </p:spPr>
      </p:pic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4290ADB-5571-E626-51A7-D485491ADB3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87331" y="1134745"/>
            <a:ext cx="435133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63911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5189306-04D9-4982-9EBE-938B344A11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102C4642-2AB4-49A1-89D9-3E5C01E99D5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1872577" y="1372793"/>
            <a:ext cx="6135300" cy="5537781"/>
          </a:xfrm>
          <a:custGeom>
            <a:avLst/>
            <a:gdLst>
              <a:gd name="connsiteX0" fmla="*/ 0 w 6135300"/>
              <a:gd name="connsiteY0" fmla="*/ 0 h 5537781"/>
              <a:gd name="connsiteX1" fmla="*/ 6135300 w 6135300"/>
              <a:gd name="connsiteY1" fmla="*/ 0 h 5537781"/>
              <a:gd name="connsiteX2" fmla="*/ 6135300 w 6135300"/>
              <a:gd name="connsiteY2" fmla="*/ 3548931 h 5537781"/>
              <a:gd name="connsiteX3" fmla="*/ 4146451 w 6135300"/>
              <a:gd name="connsiteY3" fmla="*/ 5537781 h 5537781"/>
              <a:gd name="connsiteX4" fmla="*/ 0 w 6135300"/>
              <a:gd name="connsiteY4" fmla="*/ 1391331 h 5537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5537781">
                <a:moveTo>
                  <a:pt x="0" y="0"/>
                </a:moveTo>
                <a:lnTo>
                  <a:pt x="6135300" y="0"/>
                </a:lnTo>
                <a:lnTo>
                  <a:pt x="6135300" y="3548931"/>
                </a:lnTo>
                <a:lnTo>
                  <a:pt x="4146451" y="5537781"/>
                </a:lnTo>
                <a:lnTo>
                  <a:pt x="0" y="1391331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82EAAEF9-78E9-4B67-93B4-CD09F7570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069931" y="-1536286"/>
            <a:ext cx="6135300" cy="6135298"/>
          </a:xfrm>
          <a:custGeom>
            <a:avLst/>
            <a:gdLst>
              <a:gd name="connsiteX0" fmla="*/ 0 w 6135300"/>
              <a:gd name="connsiteY0" fmla="*/ 3971712 h 6135298"/>
              <a:gd name="connsiteX1" fmla="*/ 3971712 w 6135300"/>
              <a:gd name="connsiteY1" fmla="*/ 0 h 6135298"/>
              <a:gd name="connsiteX2" fmla="*/ 6135300 w 6135300"/>
              <a:gd name="connsiteY2" fmla="*/ 0 h 6135298"/>
              <a:gd name="connsiteX3" fmla="*/ 6135300 w 6135300"/>
              <a:gd name="connsiteY3" fmla="*/ 6135298 h 6135298"/>
              <a:gd name="connsiteX4" fmla="*/ 0 w 6135300"/>
              <a:gd name="connsiteY4" fmla="*/ 6135298 h 6135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135300" h="6135298">
                <a:moveTo>
                  <a:pt x="0" y="3971712"/>
                </a:moveTo>
                <a:lnTo>
                  <a:pt x="3971712" y="0"/>
                </a:lnTo>
                <a:lnTo>
                  <a:pt x="6135300" y="0"/>
                </a:lnTo>
                <a:lnTo>
                  <a:pt x="6135300" y="6135298"/>
                </a:lnTo>
                <a:lnTo>
                  <a:pt x="0" y="6135298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CE23D09-8BA3-4FEE-892D-ACE847DC08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050242" y="292975"/>
            <a:ext cx="5056735" cy="9206602"/>
          </a:xfrm>
          <a:custGeom>
            <a:avLst/>
            <a:gdLst>
              <a:gd name="connsiteX0" fmla="*/ 0 w 5053652"/>
              <a:gd name="connsiteY0" fmla="*/ 209273 h 9200989"/>
              <a:gd name="connsiteX1" fmla="*/ 209274 w 5053652"/>
              <a:gd name="connsiteY1" fmla="*/ 0 h 9200989"/>
              <a:gd name="connsiteX2" fmla="*/ 5053652 w 5053652"/>
              <a:gd name="connsiteY2" fmla="*/ 4844379 h 9200989"/>
              <a:gd name="connsiteX3" fmla="*/ 697042 w 5053652"/>
              <a:gd name="connsiteY3" fmla="*/ 9200989 h 9200989"/>
              <a:gd name="connsiteX4" fmla="*/ 0 w 5053652"/>
              <a:gd name="connsiteY4" fmla="*/ 9200989 h 9200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53652" h="9200989">
                <a:moveTo>
                  <a:pt x="0" y="209273"/>
                </a:moveTo>
                <a:lnTo>
                  <a:pt x="209274" y="0"/>
                </a:lnTo>
                <a:lnTo>
                  <a:pt x="5053652" y="4844379"/>
                </a:lnTo>
                <a:lnTo>
                  <a:pt x="697042" y="9200989"/>
                </a:lnTo>
                <a:lnTo>
                  <a:pt x="0" y="9200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707F116-8EC0-4822-9067-186AC8C96E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38684" y="1316432"/>
            <a:ext cx="4225136" cy="4225134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BFBE7AA-40DE-4FE5-B385-5CA874501B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563919" y="753376"/>
            <a:ext cx="5353835" cy="5353835"/>
          </a:xfrm>
          <a:custGeom>
            <a:avLst/>
            <a:gdLst>
              <a:gd name="connsiteX0" fmla="*/ 690506 w 5353835"/>
              <a:gd name="connsiteY0" fmla="*/ 5273742 h 5353835"/>
              <a:gd name="connsiteX1" fmla="*/ 4927602 w 5353835"/>
              <a:gd name="connsiteY1" fmla="*/ 5273742 h 5353835"/>
              <a:gd name="connsiteX2" fmla="*/ 4847509 w 5353835"/>
              <a:gd name="connsiteY2" fmla="*/ 5353835 h 5353835"/>
              <a:gd name="connsiteX3" fmla="*/ 770599 w 5353835"/>
              <a:gd name="connsiteY3" fmla="*/ 5353835 h 5353835"/>
              <a:gd name="connsiteX4" fmla="*/ 422575 w 5353835"/>
              <a:gd name="connsiteY4" fmla="*/ 80093 h 5353835"/>
              <a:gd name="connsiteX5" fmla="*/ 502668 w 5353835"/>
              <a:gd name="connsiteY5" fmla="*/ 0 h 5353835"/>
              <a:gd name="connsiteX6" fmla="*/ 5353835 w 5353835"/>
              <a:gd name="connsiteY6" fmla="*/ 0 h 5353835"/>
              <a:gd name="connsiteX7" fmla="*/ 5353835 w 5353835"/>
              <a:gd name="connsiteY7" fmla="*/ 4847509 h 5353835"/>
              <a:gd name="connsiteX8" fmla="*/ 5273742 w 5353835"/>
              <a:gd name="connsiteY8" fmla="*/ 4927602 h 5353835"/>
              <a:gd name="connsiteX9" fmla="*/ 5273742 w 5353835"/>
              <a:gd name="connsiteY9" fmla="*/ 80093 h 5353835"/>
              <a:gd name="connsiteX10" fmla="*/ 0 w 5353835"/>
              <a:gd name="connsiteY10" fmla="*/ 502667 h 5353835"/>
              <a:gd name="connsiteX11" fmla="*/ 80093 w 5353835"/>
              <a:gd name="connsiteY11" fmla="*/ 422574 h 5353835"/>
              <a:gd name="connsiteX12" fmla="*/ 80093 w 5353835"/>
              <a:gd name="connsiteY12" fmla="*/ 4663329 h 5353835"/>
              <a:gd name="connsiteX13" fmla="*/ 0 w 5353835"/>
              <a:gd name="connsiteY13" fmla="*/ 4583236 h 5353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5353835" h="5353835">
                <a:moveTo>
                  <a:pt x="690506" y="5273742"/>
                </a:moveTo>
                <a:lnTo>
                  <a:pt x="4927602" y="5273742"/>
                </a:lnTo>
                <a:lnTo>
                  <a:pt x="4847509" y="5353835"/>
                </a:lnTo>
                <a:lnTo>
                  <a:pt x="770599" y="5353835"/>
                </a:lnTo>
                <a:close/>
                <a:moveTo>
                  <a:pt x="422575" y="80093"/>
                </a:moveTo>
                <a:lnTo>
                  <a:pt x="502668" y="0"/>
                </a:lnTo>
                <a:lnTo>
                  <a:pt x="5353835" y="0"/>
                </a:lnTo>
                <a:lnTo>
                  <a:pt x="5353835" y="4847509"/>
                </a:lnTo>
                <a:lnTo>
                  <a:pt x="5273742" y="4927602"/>
                </a:lnTo>
                <a:lnTo>
                  <a:pt x="5273742" y="80093"/>
                </a:lnTo>
                <a:close/>
                <a:moveTo>
                  <a:pt x="0" y="502667"/>
                </a:moveTo>
                <a:lnTo>
                  <a:pt x="80093" y="422574"/>
                </a:lnTo>
                <a:lnTo>
                  <a:pt x="80093" y="4663329"/>
                </a:lnTo>
                <a:lnTo>
                  <a:pt x="0" y="4583236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741ACD2-5E4A-619B-4B3E-960D495C59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1" y="2452526"/>
            <a:ext cx="4248318" cy="1952947"/>
          </a:xfrm>
          <a:noFill/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kern="1200">
                <a:solidFill>
                  <a:srgbClr val="080808"/>
                </a:solidFill>
                <a:latin typeface="+mj-lt"/>
                <a:ea typeface="+mj-ea"/>
                <a:cs typeface="+mj-cs"/>
              </a:rPr>
              <a:t>Action</a:t>
            </a: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41ACE746-85D5-45EE-8944-61B542B392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7026569" y="0"/>
            <a:ext cx="3216074" cy="1608038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00BB3E03-CC38-4FA6-9A99-701C62D05A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86059" y="4738109"/>
            <a:ext cx="4239780" cy="2119891"/>
          </a:xfrm>
          <a:prstGeom prst="triangle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54474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12FB12AE-71D1-47FD-9AC3-EE2C074245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64853C7E-3CBA-4464-865F-6044D94B1B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338487" y="2994212"/>
            <a:ext cx="1345385" cy="668410"/>
          </a:xfrm>
          <a:custGeom>
            <a:avLst/>
            <a:gdLst>
              <a:gd name="connsiteX0" fmla="*/ 0 w 1345385"/>
              <a:gd name="connsiteY0" fmla="*/ 668410 h 668410"/>
              <a:gd name="connsiteX1" fmla="*/ 672692 w 1345385"/>
              <a:gd name="connsiteY1" fmla="*/ 0 h 668410"/>
              <a:gd name="connsiteX2" fmla="*/ 1345385 w 1345385"/>
              <a:gd name="connsiteY2" fmla="*/ 668410 h 6684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5385" h="668410">
                <a:moveTo>
                  <a:pt x="0" y="668410"/>
                </a:moveTo>
                <a:lnTo>
                  <a:pt x="672692" y="0"/>
                </a:lnTo>
                <a:lnTo>
                  <a:pt x="1345385" y="668410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55EFEC59-B929-4851-9DEF-9106F27979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3480" y="2760304"/>
            <a:ext cx="418137" cy="41813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6C132392-D5FF-4588-8FA1-5BAD77BF64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508836" y="4124955"/>
            <a:ext cx="635336" cy="635336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C7EAC045-695C-4E73-9B7C-AFD6FB22DA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36522" y="4621062"/>
            <a:ext cx="224347" cy="224347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Isosceles Triangle 19">
            <a:extLst>
              <a:ext uri="{FF2B5EF4-FFF2-40B4-BE49-F238E27FC236}">
                <a16:creationId xmlns:a16="http://schemas.microsoft.com/office/drawing/2014/main" id="{404A7A3A-BEAE-4BC6-A163-5D0E5F8C46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8100000">
            <a:off x="10175676" y="5597890"/>
            <a:ext cx="2982940" cy="1481975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2ED3B7D-405D-4DFA-8608-B6DE746718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46240" y="5280494"/>
            <a:ext cx="841505" cy="841505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0BCEC52-44F6-8D37-F275-A191A6018E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15360" y="643466"/>
            <a:ext cx="8033172" cy="5571065"/>
          </a:xfrm>
          <a:noFill/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AU" sz="3200" dirty="0"/>
              <a:t>Are there any actions that we as individuals, Walking Together and/or Brunswick UC are inspired to do?</a:t>
            </a:r>
          </a:p>
        </p:txBody>
      </p:sp>
    </p:spTree>
    <p:extLst>
      <p:ext uri="{BB962C8B-B14F-4D97-AF65-F5344CB8AC3E}">
        <p14:creationId xmlns:p14="http://schemas.microsoft.com/office/powerpoint/2010/main" val="2623785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8">
            <a:extLst>
              <a:ext uri="{FF2B5EF4-FFF2-40B4-BE49-F238E27FC236}">
                <a16:creationId xmlns:a16="http://schemas.microsoft.com/office/drawing/2014/main" id="{46D6306C-ED4F-4AAE-B4A5-EEA6AFAD72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A30AD1F7-1B02-2C0F-EFB3-C094429F6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698171"/>
            <a:ext cx="3962061" cy="4516360"/>
          </a:xfrm>
        </p:spPr>
        <p:txBody>
          <a:bodyPr anchor="t">
            <a:normAutofit/>
          </a:bodyPr>
          <a:lstStyle/>
          <a:p>
            <a:r>
              <a:rPr lang="en-AU" sz="3600" dirty="0"/>
              <a:t>Called for in the Uluru Statement from the Heart:</a:t>
            </a:r>
            <a:br>
              <a:rPr lang="en-AU" sz="3600" dirty="0"/>
            </a:br>
            <a:endParaRPr lang="en-AU" sz="3600" dirty="0"/>
          </a:p>
        </p:txBody>
      </p:sp>
      <p:sp>
        <p:nvSpPr>
          <p:cNvPr id="22" name="Rectangle 10">
            <a:extLst>
              <a:ext uri="{FF2B5EF4-FFF2-40B4-BE49-F238E27FC236}">
                <a16:creationId xmlns:a16="http://schemas.microsoft.com/office/drawing/2014/main" id="{0EC5361D-F897-4856-B945-0455A365E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15435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12">
            <a:extLst>
              <a:ext uri="{FF2B5EF4-FFF2-40B4-BE49-F238E27FC236}">
                <a16:creationId xmlns:a16="http://schemas.microsoft.com/office/drawing/2014/main" id="{4508C0C5-2268-42B5-B3C8-4D0899E05F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Freeform: Shape 14">
            <a:extLst>
              <a:ext uri="{FF2B5EF4-FFF2-40B4-BE49-F238E27FC236}">
                <a16:creationId xmlns:a16="http://schemas.microsoft.com/office/drawing/2014/main" id="{141ACBDB-38F8-4B34-8183-BD95B4E55A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739327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5" name="Rectangle 16">
            <a:extLst>
              <a:ext uri="{FF2B5EF4-FFF2-40B4-BE49-F238E27FC236}">
                <a16:creationId xmlns:a16="http://schemas.microsoft.com/office/drawing/2014/main" id="{DE00DB52-3455-4E2F-867B-A6D0516E17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653800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7D8F5D-3A49-F905-73E5-9E01DF2CE9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70020" y="1698170"/>
            <a:ext cx="6478513" cy="451636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400" i="1" dirty="0"/>
              <a:t>“We seek constitutional reforms to empower our people and take a </a:t>
            </a:r>
            <a:r>
              <a:rPr lang="en-AU" sz="2400" dirty="0"/>
              <a:t>rightful </a:t>
            </a:r>
            <a:r>
              <a:rPr lang="en-AU" sz="2400" i="1" dirty="0"/>
              <a:t>place in our own country…</a:t>
            </a:r>
          </a:p>
          <a:p>
            <a:pPr marL="0" indent="0">
              <a:buNone/>
            </a:pPr>
            <a:r>
              <a:rPr lang="en-AU" sz="2400" i="1" dirty="0"/>
              <a:t>We call for the establishment of a First Nations Voice enshrined in the Constitution.”</a:t>
            </a:r>
          </a:p>
          <a:p>
            <a:pPr marL="0" indent="0">
              <a:buNone/>
            </a:pPr>
            <a:endParaRPr lang="en-AU" sz="2000" i="1" dirty="0"/>
          </a:p>
          <a:p>
            <a:pPr marL="0" indent="0">
              <a:buNone/>
            </a:pPr>
            <a:endParaRPr lang="en-AU" sz="2000" i="1" dirty="0"/>
          </a:p>
          <a:p>
            <a:pPr marL="0" indent="0">
              <a:buNone/>
            </a:pPr>
            <a:r>
              <a:rPr lang="en-AU" sz="1800" i="1" dirty="0"/>
              <a:t>Source: </a:t>
            </a:r>
            <a:r>
              <a:rPr lang="en-AU" sz="1800" dirty="0">
                <a:hlinkClick r:id="rId2"/>
              </a:rPr>
              <a:t>https://fromtheheart.com.au/explore-the-uluru-statement/#statement</a:t>
            </a:r>
            <a:r>
              <a:rPr lang="en-AU" sz="1800" dirty="0"/>
              <a:t> </a:t>
            </a:r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9E914C83-E0D8-4953-92D5-169D28CB43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115423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512E083-F550-46AF-8490-767ECFD00C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67297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19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881EA7D7-EC35-82F6-8B30-FC1C73767E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7301" r="-1" b="16261"/>
          <a:stretch/>
        </p:blipFill>
        <p:spPr>
          <a:xfrm>
            <a:off x="320040" y="320040"/>
            <a:ext cx="11548872" cy="4303462"/>
          </a:xfrm>
          <a:prstGeom prst="rect">
            <a:avLst/>
          </a:prstGeom>
        </p:spPr>
      </p:pic>
      <p:sp>
        <p:nvSpPr>
          <p:cNvPr id="18" name="Rectangle 14">
            <a:extLst>
              <a:ext uri="{FF2B5EF4-FFF2-40B4-BE49-F238E27FC236}">
                <a16:creationId xmlns:a16="http://schemas.microsoft.com/office/drawing/2014/main" id="{A27B6159-7734-4564-9E0F-C4BC43C36E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21564" y="4782312"/>
            <a:ext cx="11548872" cy="1755648"/>
          </a:xfrm>
          <a:prstGeom prst="rect">
            <a:avLst/>
          </a:prstGeom>
          <a:solidFill>
            <a:schemeClr val="tx1">
              <a:alpha val="93000"/>
            </a:schemeClr>
          </a:solidFill>
          <a:ln w="127000" cap="sq"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56A40984-43CA-C3B8-EBC4-326FD5BC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1248" y="5009083"/>
            <a:ext cx="2889504" cy="1345997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600" dirty="0">
                <a:solidFill>
                  <a:schemeClr val="bg1"/>
                </a:solidFill>
              </a:rPr>
              <a:t>As described by ‘From the Heart’…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2FFB46B-05BC-4950-B18A-9593FDAE6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059936" y="5237979"/>
            <a:ext cx="0" cy="914400"/>
          </a:xfrm>
          <a:prstGeom prst="line">
            <a:avLst/>
          </a:prstGeom>
          <a:ln w="19050">
            <a:solidFill>
              <a:schemeClr val="bg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>
            <a:extLst>
              <a:ext uri="{FF2B5EF4-FFF2-40B4-BE49-F238E27FC236}">
                <a16:creationId xmlns:a16="http://schemas.microsoft.com/office/drawing/2014/main" id="{F941CB71-436A-2F67-1E6E-30F760F00969}"/>
              </a:ext>
            </a:extLst>
          </p:cNvPr>
          <p:cNvSpPr txBox="1"/>
          <p:nvPr/>
        </p:nvSpPr>
        <p:spPr>
          <a:xfrm>
            <a:off x="4379976" y="5009083"/>
            <a:ext cx="6976872" cy="134599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700">
                <a:solidFill>
                  <a:schemeClr val="bg1"/>
                </a:solidFill>
              </a:rPr>
              <a:t>Source: </a:t>
            </a:r>
            <a:r>
              <a:rPr lang="en-US" sz="1700">
                <a:solidFill>
                  <a:schemeClr val="bg1"/>
                </a:solidFill>
                <a:hlinkClick r:id="rId3"/>
              </a:rPr>
              <a:t>https://fromtheheart.com.au/what-is-a-voice-to-parliament/</a:t>
            </a:r>
            <a:r>
              <a:rPr lang="en-US" sz="170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88778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1739CA5-F0F5-48E1-8E8C-F24B71827E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3324"/>
            <a:ext cx="12192000" cy="6861324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ed Rectangle 3">
            <a:extLst>
              <a:ext uri="{FF2B5EF4-FFF2-40B4-BE49-F238E27FC236}">
                <a16:creationId xmlns:a16="http://schemas.microsoft.com/office/drawing/2014/main" id="{3EAD2937-F230-41D4-B9C5-975B129BFC2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CD444A3-C338-4886-B7F1-4BA2AF46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039D2F94-65B3-21ED-0DBE-BD4BA9199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52656" y="1444741"/>
            <a:ext cx="9357865" cy="1041901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 described by ‘From the Heart’…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5C76AF-BD23-5E35-F7B4-C5903A94F4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2656" y="2701427"/>
            <a:ext cx="4483324" cy="26999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700" dirty="0"/>
              <a:t>“Self-determination, rather than symbolism”</a:t>
            </a:r>
          </a:p>
          <a:p>
            <a:r>
              <a:rPr lang="en-US" sz="1700" dirty="0"/>
              <a:t>Enshrined in the Constitution </a:t>
            </a:r>
          </a:p>
          <a:p>
            <a:pPr marL="0"/>
            <a:endParaRPr lang="en-US" sz="1700" dirty="0"/>
          </a:p>
          <a:p>
            <a:pPr marL="0"/>
            <a:endParaRPr lang="en-US" sz="17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1B7002-6928-0B4A-D956-78D98B6F84D4}"/>
              </a:ext>
            </a:extLst>
          </p:cNvPr>
          <p:cNvSpPr txBox="1"/>
          <p:nvPr/>
        </p:nvSpPr>
        <p:spPr>
          <a:xfrm>
            <a:off x="6256020" y="2701427"/>
            <a:ext cx="4554501" cy="2699968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“Would enable Aboriginal and Torres Strait Islander people to give advice to the Federal Parliament about laws and policies that impact them through a simplified policy making process and structural change.”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“real and practical advice”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endParaRPr lang="en-US" sz="2000" dirty="0"/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1400" dirty="0"/>
              <a:t>Source: </a:t>
            </a:r>
            <a:r>
              <a:rPr lang="en-US" sz="1400" dirty="0">
                <a:hlinkClick r:id="rId2"/>
              </a:rPr>
              <a:t>https://fromtheheart.com.au/what-is-a-voice-to-parliament/</a:t>
            </a:r>
            <a:r>
              <a:rPr lang="en-US" sz="1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1750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7">
            <a:extLst>
              <a:ext uri="{FF2B5EF4-FFF2-40B4-BE49-F238E27FC236}">
                <a16:creationId xmlns:a16="http://schemas.microsoft.com/office/drawing/2014/main" id="{907EF6B7-1338-4443-8C46-6A318D952D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DAAE4CDD-124C-4DCF-9584-B6033B545D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167271" cy="6858000"/>
          </a:xfrm>
          <a:custGeom>
            <a:avLst/>
            <a:gdLst>
              <a:gd name="connsiteX0" fmla="*/ 0 w 4167271"/>
              <a:gd name="connsiteY0" fmla="*/ 0 h 6858000"/>
              <a:gd name="connsiteX1" fmla="*/ 2259550 w 4167271"/>
              <a:gd name="connsiteY1" fmla="*/ 0 h 6858000"/>
              <a:gd name="connsiteX2" fmla="*/ 2387803 w 4167271"/>
              <a:gd name="connsiteY2" fmla="*/ 82222 h 6858000"/>
              <a:gd name="connsiteX3" fmla="*/ 4167271 w 4167271"/>
              <a:gd name="connsiteY3" fmla="*/ 3429000 h 6858000"/>
              <a:gd name="connsiteX4" fmla="*/ 2387803 w 4167271"/>
              <a:gd name="connsiteY4" fmla="*/ 6775779 h 6858000"/>
              <a:gd name="connsiteX5" fmla="*/ 2259550 w 4167271"/>
              <a:gd name="connsiteY5" fmla="*/ 6858000 h 6858000"/>
              <a:gd name="connsiteX6" fmla="*/ 0 w 416727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167271" h="6858000">
                <a:moveTo>
                  <a:pt x="0" y="0"/>
                </a:moveTo>
                <a:lnTo>
                  <a:pt x="2259550" y="0"/>
                </a:lnTo>
                <a:lnTo>
                  <a:pt x="2387803" y="82222"/>
                </a:lnTo>
                <a:cubicBezTo>
                  <a:pt x="3461407" y="807534"/>
                  <a:pt x="4167271" y="2035835"/>
                  <a:pt x="4167271" y="3429000"/>
                </a:cubicBezTo>
                <a:cubicBezTo>
                  <a:pt x="4167271" y="4822165"/>
                  <a:pt x="3461407" y="6050467"/>
                  <a:pt x="2387803" y="6775779"/>
                </a:cubicBezTo>
                <a:lnTo>
                  <a:pt x="225955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8A249FB-7E27-D731-A78A-0E69F67F5E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6834" y="1153572"/>
            <a:ext cx="3200400" cy="4461163"/>
          </a:xfrm>
        </p:spPr>
        <p:txBody>
          <a:bodyPr>
            <a:normAutofit/>
          </a:bodyPr>
          <a:lstStyle/>
          <a:p>
            <a:r>
              <a:rPr lang="en-AU">
                <a:solidFill>
                  <a:srgbClr val="FFFFFF"/>
                </a:solidFill>
              </a:rPr>
              <a:t>Prime Minister Albanese’s proposal…</a:t>
            </a:r>
          </a:p>
        </p:txBody>
      </p:sp>
      <p:sp>
        <p:nvSpPr>
          <p:cNvPr id="16" name="Arc 11">
            <a:extLst>
              <a:ext uri="{FF2B5EF4-FFF2-40B4-BE49-F238E27FC236}">
                <a16:creationId xmlns:a16="http://schemas.microsoft.com/office/drawing/2014/main" id="{081E4A58-353D-44AE-B2FC-2A74E2E400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V="1">
            <a:off x="7550402" y="2455479"/>
            <a:ext cx="4083433" cy="4083433"/>
          </a:xfrm>
          <a:prstGeom prst="arc">
            <a:avLst/>
          </a:prstGeom>
          <a:ln w="127000" cap="rnd">
            <a:solidFill>
              <a:schemeClr val="accent4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F66FD8-BB01-249A-17B3-9F96EA4F18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47308" y="591344"/>
            <a:ext cx="6906491" cy="5585619"/>
          </a:xfrm>
        </p:spPr>
        <p:txBody>
          <a:bodyPr anchor="ctr">
            <a:normAutofit/>
          </a:bodyPr>
          <a:lstStyle/>
          <a:p>
            <a:pPr marL="0" indent="0">
              <a:spcAft>
                <a:spcPts val="800"/>
              </a:spcAft>
              <a:buNone/>
            </a:pPr>
            <a:r>
              <a:rPr lang="en-AU" sz="1800" i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Framed as a ‘starting point’ to initiate dialogue, rather than anything ‘final’</a:t>
            </a:r>
            <a:endParaRPr lang="en-AU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AU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Times New Roman" panose="02020603050405020304" pitchFamily="18" charset="0"/>
              </a:rPr>
              <a:t>Proposed referendum question:</a:t>
            </a:r>
          </a:p>
          <a:p>
            <a:pPr>
              <a:spcAft>
                <a:spcPts val="800"/>
              </a:spcAft>
            </a:pPr>
            <a:r>
              <a:rPr lang="en-AU" sz="1800" dirty="0">
                <a:effectLst/>
                <a:latin typeface="Georgia" panose="02040502050405020303" pitchFamily="18" charset="0"/>
                <a:ea typeface="Yu Mincho" panose="02020400000000000000" pitchFamily="18" charset="-128"/>
                <a:cs typeface="Times New Roman" panose="02020603050405020304" pitchFamily="18" charset="0"/>
              </a:rPr>
              <a:t>‘Do you support an alteration to the constitution that establishes an Aboriginal and Torres Strait Islander Voice?’</a:t>
            </a:r>
            <a:endParaRPr lang="en-AU" sz="1800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0" indent="0">
              <a:spcAft>
                <a:spcPts val="800"/>
              </a:spcAft>
              <a:buNone/>
            </a:pPr>
            <a:r>
              <a:rPr lang="en-AU" sz="1800" b="1" dirty="0">
                <a:effectLst/>
                <a:latin typeface="Calibri" panose="020F0502020204030204" pitchFamily="34" charset="0"/>
                <a:ea typeface="Yu Mincho" panose="02020400000000000000" pitchFamily="18" charset="-128"/>
                <a:cs typeface="Calibri" panose="020F0502020204030204" pitchFamily="34" charset="0"/>
              </a:rPr>
              <a:t>Proposed three sentences to be added to the constitution:</a:t>
            </a:r>
            <a:endParaRPr lang="en-AU" sz="1800" b="1" dirty="0">
              <a:effectLst/>
              <a:latin typeface="Calibri" panose="020F0502020204030204" pitchFamily="34" charset="0"/>
              <a:ea typeface="Yu Mincho" panose="02020400000000000000" pitchFamily="18" charset="-128"/>
              <a:cs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There shall be a body, to be called the Aboriginal and Torres Strait Islander Voice.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It may make representations to parliament and the executive government on matters relating to Aboriginal and Torres Strait Islander peoples.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lvl="0" indent="-342900" fontAlgn="base">
              <a:buSzPts val="1000"/>
              <a:buFont typeface="Symbol" panose="05050102010706020507" pitchFamily="18" charset="2"/>
              <a:buChar char=""/>
              <a:tabLst>
                <a:tab pos="457200" algn="l"/>
              </a:tabLst>
            </a:pPr>
            <a:r>
              <a:rPr lang="en-AU" sz="1800" dirty="0">
                <a:effectLst/>
                <a:latin typeface="Georgia" panose="02040502050405020303" pitchFamily="18" charset="0"/>
                <a:ea typeface="Times New Roman" panose="02020603050405020304" pitchFamily="18" charset="0"/>
              </a:rPr>
              <a:t>The parliament shall, subject to this constitution, have power to make laws with respect to the composition, functions, powers and procedures of the Aboriginal and Torres Strait Islander Voice.</a:t>
            </a:r>
            <a:endParaRPr lang="en-AU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11141985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705582-F522-6861-9EF8-A568343E82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It will </a:t>
            </a:r>
            <a:r>
              <a:rPr lang="en-AU" dirty="0">
                <a:latin typeface="Georgia" panose="02040502050405020303" pitchFamily="18" charset="0"/>
              </a:rPr>
              <a:t>not</a:t>
            </a:r>
            <a:r>
              <a:rPr lang="en-AU" dirty="0"/>
              <a:t> be: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AAD767-7504-93DB-4184-F9D809871B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20889"/>
            <a:ext cx="10515600" cy="1530223"/>
          </a:xfrm>
        </p:spPr>
        <p:txBody>
          <a:bodyPr/>
          <a:lstStyle/>
          <a:p>
            <a:r>
              <a:rPr lang="en-AU" dirty="0">
                <a:latin typeface="Georgia" panose="02040502050405020303" pitchFamily="18" charset="0"/>
              </a:rPr>
              <a:t>A third chamber of parliament</a:t>
            </a:r>
          </a:p>
          <a:p>
            <a:r>
              <a:rPr lang="en-AU" dirty="0">
                <a:latin typeface="Georgia" panose="02040502050405020303" pitchFamily="18" charset="0"/>
              </a:rPr>
              <a:t>A decision-making body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E228C96-78CD-D104-3A77-09189B73107F}"/>
              </a:ext>
            </a:extLst>
          </p:cNvPr>
          <p:cNvSpPr txBox="1"/>
          <p:nvPr/>
        </p:nvSpPr>
        <p:spPr>
          <a:xfrm>
            <a:off x="6447536" y="1638215"/>
            <a:ext cx="478231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dirty="0"/>
              <a:t>Source: </a:t>
            </a:r>
            <a:r>
              <a:rPr lang="en-AU" sz="1600" dirty="0">
                <a:hlinkClick r:id="rId2"/>
              </a:rPr>
              <a:t>https://www.dailymail.co.uk/news/article-11166317/Greens-Senator-Lidia-Thorpe-labels-Voice-Parliament-referendum-waste-money.html</a:t>
            </a:r>
            <a:r>
              <a:rPr lang="en-AU" sz="1600" dirty="0"/>
              <a:t> 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8EB40C68-A43E-3789-DF1F-AED34C33E1E5}"/>
              </a:ext>
            </a:extLst>
          </p:cNvPr>
          <p:cNvSpPr txBox="1">
            <a:spLocks/>
          </p:cNvSpPr>
          <p:nvPr/>
        </p:nvSpPr>
        <p:spPr>
          <a:xfrm>
            <a:off x="729488" y="3051112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dirty="0">
                <a:latin typeface="Georgia" panose="02040502050405020303" pitchFamily="18" charset="0"/>
              </a:rPr>
              <a:t>And: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7907678B-422E-8495-05E1-45C333B0E782}"/>
              </a:ext>
            </a:extLst>
          </p:cNvPr>
          <p:cNvSpPr txBox="1">
            <a:spLocks/>
          </p:cNvSpPr>
          <p:nvPr/>
        </p:nvSpPr>
        <p:spPr>
          <a:xfrm>
            <a:off x="643128" y="4078733"/>
            <a:ext cx="10515600" cy="207517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AU" sz="2400" dirty="0">
                <a:latin typeface="Georgia" panose="02040502050405020303" pitchFamily="18" charset="0"/>
              </a:rPr>
              <a:t>“</a:t>
            </a:r>
            <a:r>
              <a:rPr lang="en-GB" sz="2400" b="0" i="0" dirty="0">
                <a:solidFill>
                  <a:srgbClr val="121212"/>
                </a:solidFill>
                <a:effectLst/>
                <a:latin typeface="Georgia" panose="02040502050405020303" pitchFamily="18" charset="0"/>
              </a:rPr>
              <a:t>The voice would be able to table formal advice in parliament, and a parliamentary committee would consider that advice. But all elements would be </a:t>
            </a:r>
            <a:r>
              <a:rPr lang="en-GB" sz="2400" b="0" i="0" u="sng" dirty="0">
                <a:solidFill>
                  <a:srgbClr val="121212"/>
                </a:solidFill>
                <a:effectLst/>
                <a:latin typeface="Georgia" panose="02040502050405020303" pitchFamily="18" charset="0"/>
              </a:rPr>
              <a:t>non-justiciable</a:t>
            </a:r>
            <a:r>
              <a:rPr lang="en-GB" sz="2400" b="0" i="0" dirty="0">
                <a:solidFill>
                  <a:srgbClr val="121212"/>
                </a:solidFill>
                <a:effectLst/>
                <a:latin typeface="Georgia" panose="02040502050405020303" pitchFamily="18" charset="0"/>
              </a:rPr>
              <a:t>, meaning that </a:t>
            </a:r>
            <a:r>
              <a:rPr lang="en-GB" sz="2400" b="0" i="0" u="sng" dirty="0">
                <a:solidFill>
                  <a:srgbClr val="121212"/>
                </a:solidFill>
                <a:effectLst/>
                <a:latin typeface="Georgia" panose="02040502050405020303" pitchFamily="18" charset="0"/>
              </a:rPr>
              <a:t>there could not be a court challenge and no law could be invalidated based on this consultation</a:t>
            </a:r>
            <a:r>
              <a:rPr lang="en-GB" sz="2400" b="0" i="0" dirty="0">
                <a:solidFill>
                  <a:srgbClr val="121212"/>
                </a:solidFill>
                <a:effectLst/>
                <a:latin typeface="Georgia" panose="02040502050405020303" pitchFamily="18" charset="0"/>
              </a:rPr>
              <a:t>.”</a:t>
            </a:r>
          </a:p>
          <a:p>
            <a:pPr marL="0" indent="0">
              <a:buNone/>
            </a:pPr>
            <a:r>
              <a:rPr lang="en-GB" sz="1500" dirty="0">
                <a:solidFill>
                  <a:srgbClr val="121212"/>
                </a:solidFill>
                <a:latin typeface="GuardianTextEgyptian"/>
              </a:rPr>
              <a:t>Source: </a:t>
            </a:r>
            <a:r>
              <a:rPr lang="en-GB" sz="1500" dirty="0">
                <a:solidFill>
                  <a:srgbClr val="121212"/>
                </a:solidFill>
                <a:latin typeface="GuardianTextEgyptian"/>
                <a:hlinkClick r:id="rId3"/>
              </a:rPr>
              <a:t>https://www.theguardian.com/australia-news/2022/aug/28/how-would-an-indigenous-voice-work-and-what-are-people-saying-about-it?CMP=Share_AndroidApp_Other&amp;fbclid=IwAR25hsepf8NvEX3H9M55AlrPn6Lm1B_YT9QvhlKcbjosJ1Akp8pPj7q4tDA</a:t>
            </a:r>
            <a:r>
              <a:rPr lang="en-GB" sz="1500" dirty="0">
                <a:solidFill>
                  <a:srgbClr val="121212"/>
                </a:solidFill>
                <a:latin typeface="GuardianTextEgyptian"/>
              </a:rPr>
              <a:t> </a:t>
            </a:r>
            <a:endParaRPr lang="en-AU" sz="1500" dirty="0"/>
          </a:p>
        </p:txBody>
      </p:sp>
    </p:spTree>
    <p:extLst>
      <p:ext uri="{BB962C8B-B14F-4D97-AF65-F5344CB8AC3E}">
        <p14:creationId xmlns:p14="http://schemas.microsoft.com/office/powerpoint/2010/main" val="28627010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7C98A213-5994-475E-B327-DC6EC27FBA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449CAD9-5CB1-255F-E7AF-0CDE5D769C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8881" y="670218"/>
            <a:ext cx="10909640" cy="1065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100"/>
              <a:t>Indigenous Voice Co-design Process Final Report</a:t>
            </a:r>
          </a:p>
        </p:txBody>
      </p:sp>
      <p:sp>
        <p:nvSpPr>
          <p:cNvPr id="16" name="sketch line">
            <a:extLst>
              <a:ext uri="{FF2B5EF4-FFF2-40B4-BE49-F238E27FC236}">
                <a16:creationId xmlns:a16="http://schemas.microsoft.com/office/drawing/2014/main" id="{4B030A0D-0DAD-4A99-89BB-419527D6A64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389376" y="1800088"/>
            <a:ext cx="5410200" cy="18288"/>
          </a:xfrm>
          <a:custGeom>
            <a:avLst/>
            <a:gdLst>
              <a:gd name="connsiteX0" fmla="*/ 0 w 5410200"/>
              <a:gd name="connsiteY0" fmla="*/ 0 h 18288"/>
              <a:gd name="connsiteX1" fmla="*/ 568071 w 5410200"/>
              <a:gd name="connsiteY1" fmla="*/ 0 h 18288"/>
              <a:gd name="connsiteX2" fmla="*/ 1298448 w 5410200"/>
              <a:gd name="connsiteY2" fmla="*/ 0 h 18288"/>
              <a:gd name="connsiteX3" fmla="*/ 1920621 w 5410200"/>
              <a:gd name="connsiteY3" fmla="*/ 0 h 18288"/>
              <a:gd name="connsiteX4" fmla="*/ 2488692 w 5410200"/>
              <a:gd name="connsiteY4" fmla="*/ 0 h 18288"/>
              <a:gd name="connsiteX5" fmla="*/ 3219069 w 5410200"/>
              <a:gd name="connsiteY5" fmla="*/ 0 h 18288"/>
              <a:gd name="connsiteX6" fmla="*/ 3895344 w 5410200"/>
              <a:gd name="connsiteY6" fmla="*/ 0 h 18288"/>
              <a:gd name="connsiteX7" fmla="*/ 4571619 w 5410200"/>
              <a:gd name="connsiteY7" fmla="*/ 0 h 18288"/>
              <a:gd name="connsiteX8" fmla="*/ 5410200 w 5410200"/>
              <a:gd name="connsiteY8" fmla="*/ 0 h 18288"/>
              <a:gd name="connsiteX9" fmla="*/ 5410200 w 5410200"/>
              <a:gd name="connsiteY9" fmla="*/ 18288 h 18288"/>
              <a:gd name="connsiteX10" fmla="*/ 4842129 w 5410200"/>
              <a:gd name="connsiteY10" fmla="*/ 18288 h 18288"/>
              <a:gd name="connsiteX11" fmla="*/ 4328160 w 5410200"/>
              <a:gd name="connsiteY11" fmla="*/ 18288 h 18288"/>
              <a:gd name="connsiteX12" fmla="*/ 3597783 w 5410200"/>
              <a:gd name="connsiteY12" fmla="*/ 18288 h 18288"/>
              <a:gd name="connsiteX13" fmla="*/ 3029712 w 5410200"/>
              <a:gd name="connsiteY13" fmla="*/ 18288 h 18288"/>
              <a:gd name="connsiteX14" fmla="*/ 2299335 w 5410200"/>
              <a:gd name="connsiteY14" fmla="*/ 18288 h 18288"/>
              <a:gd name="connsiteX15" fmla="*/ 1514856 w 5410200"/>
              <a:gd name="connsiteY15" fmla="*/ 18288 h 18288"/>
              <a:gd name="connsiteX16" fmla="*/ 892683 w 5410200"/>
              <a:gd name="connsiteY16" fmla="*/ 18288 h 18288"/>
              <a:gd name="connsiteX17" fmla="*/ 0 w 5410200"/>
              <a:gd name="connsiteY17" fmla="*/ 18288 h 18288"/>
              <a:gd name="connsiteX18" fmla="*/ 0 w 5410200"/>
              <a:gd name="connsiteY18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5410200" h="18288" fill="none" extrusionOk="0">
                <a:moveTo>
                  <a:pt x="0" y="0"/>
                </a:moveTo>
                <a:cubicBezTo>
                  <a:pt x="163050" y="-18707"/>
                  <a:pt x="319321" y="-16364"/>
                  <a:pt x="568071" y="0"/>
                </a:cubicBezTo>
                <a:cubicBezTo>
                  <a:pt x="816821" y="16364"/>
                  <a:pt x="1013224" y="-7268"/>
                  <a:pt x="1298448" y="0"/>
                </a:cubicBezTo>
                <a:cubicBezTo>
                  <a:pt x="1583672" y="7268"/>
                  <a:pt x="1631711" y="-3367"/>
                  <a:pt x="1920621" y="0"/>
                </a:cubicBezTo>
                <a:cubicBezTo>
                  <a:pt x="2209531" y="3367"/>
                  <a:pt x="2364420" y="-19184"/>
                  <a:pt x="2488692" y="0"/>
                </a:cubicBezTo>
                <a:cubicBezTo>
                  <a:pt x="2612964" y="19184"/>
                  <a:pt x="3023298" y="-34627"/>
                  <a:pt x="3219069" y="0"/>
                </a:cubicBezTo>
                <a:cubicBezTo>
                  <a:pt x="3414840" y="34627"/>
                  <a:pt x="3656810" y="24043"/>
                  <a:pt x="3895344" y="0"/>
                </a:cubicBezTo>
                <a:cubicBezTo>
                  <a:pt x="4133879" y="-24043"/>
                  <a:pt x="4393984" y="-19577"/>
                  <a:pt x="4571619" y="0"/>
                </a:cubicBezTo>
                <a:cubicBezTo>
                  <a:pt x="4749255" y="19577"/>
                  <a:pt x="5179928" y="-6281"/>
                  <a:pt x="5410200" y="0"/>
                </a:cubicBezTo>
                <a:cubicBezTo>
                  <a:pt x="5410730" y="6954"/>
                  <a:pt x="5410934" y="12839"/>
                  <a:pt x="5410200" y="18288"/>
                </a:cubicBezTo>
                <a:cubicBezTo>
                  <a:pt x="5139060" y="6751"/>
                  <a:pt x="5121593" y="31035"/>
                  <a:pt x="4842129" y="18288"/>
                </a:cubicBezTo>
                <a:cubicBezTo>
                  <a:pt x="4562665" y="5541"/>
                  <a:pt x="4448273" y="9487"/>
                  <a:pt x="4328160" y="18288"/>
                </a:cubicBezTo>
                <a:cubicBezTo>
                  <a:pt x="4208047" y="27089"/>
                  <a:pt x="3760936" y="22567"/>
                  <a:pt x="3597783" y="18288"/>
                </a:cubicBezTo>
                <a:cubicBezTo>
                  <a:pt x="3434630" y="14009"/>
                  <a:pt x="3299718" y="33213"/>
                  <a:pt x="3029712" y="18288"/>
                </a:cubicBezTo>
                <a:cubicBezTo>
                  <a:pt x="2759706" y="3363"/>
                  <a:pt x="2640159" y="27394"/>
                  <a:pt x="2299335" y="18288"/>
                </a:cubicBezTo>
                <a:cubicBezTo>
                  <a:pt x="1958511" y="9182"/>
                  <a:pt x="1801186" y="28985"/>
                  <a:pt x="1514856" y="18288"/>
                </a:cubicBezTo>
                <a:cubicBezTo>
                  <a:pt x="1228526" y="7591"/>
                  <a:pt x="1063509" y="-5305"/>
                  <a:pt x="892683" y="18288"/>
                </a:cubicBezTo>
                <a:cubicBezTo>
                  <a:pt x="721857" y="41881"/>
                  <a:pt x="186945" y="-20897"/>
                  <a:pt x="0" y="18288"/>
                </a:cubicBezTo>
                <a:cubicBezTo>
                  <a:pt x="-570" y="9279"/>
                  <a:pt x="132" y="5100"/>
                  <a:pt x="0" y="0"/>
                </a:cubicBezTo>
                <a:close/>
              </a:path>
              <a:path w="5410200" h="18288" stroke="0" extrusionOk="0">
                <a:moveTo>
                  <a:pt x="0" y="0"/>
                </a:moveTo>
                <a:cubicBezTo>
                  <a:pt x="285096" y="-4925"/>
                  <a:pt x="376456" y="22268"/>
                  <a:pt x="622173" y="0"/>
                </a:cubicBezTo>
                <a:cubicBezTo>
                  <a:pt x="867890" y="-22268"/>
                  <a:pt x="1031392" y="7228"/>
                  <a:pt x="1136142" y="0"/>
                </a:cubicBezTo>
                <a:cubicBezTo>
                  <a:pt x="1240892" y="-7228"/>
                  <a:pt x="1561853" y="9877"/>
                  <a:pt x="1920621" y="0"/>
                </a:cubicBezTo>
                <a:cubicBezTo>
                  <a:pt x="2279389" y="-9877"/>
                  <a:pt x="2367255" y="19546"/>
                  <a:pt x="2542794" y="0"/>
                </a:cubicBezTo>
                <a:cubicBezTo>
                  <a:pt x="2718333" y="-19546"/>
                  <a:pt x="2866732" y="-22226"/>
                  <a:pt x="3164967" y="0"/>
                </a:cubicBezTo>
                <a:cubicBezTo>
                  <a:pt x="3463202" y="22226"/>
                  <a:pt x="3568055" y="-2765"/>
                  <a:pt x="3949446" y="0"/>
                </a:cubicBezTo>
                <a:cubicBezTo>
                  <a:pt x="4330837" y="2765"/>
                  <a:pt x="4287895" y="10557"/>
                  <a:pt x="4517517" y="0"/>
                </a:cubicBezTo>
                <a:cubicBezTo>
                  <a:pt x="4747139" y="-10557"/>
                  <a:pt x="5149588" y="8716"/>
                  <a:pt x="5410200" y="0"/>
                </a:cubicBezTo>
                <a:cubicBezTo>
                  <a:pt x="5409517" y="5414"/>
                  <a:pt x="5409480" y="12510"/>
                  <a:pt x="5410200" y="18288"/>
                </a:cubicBezTo>
                <a:cubicBezTo>
                  <a:pt x="5163327" y="41494"/>
                  <a:pt x="5008749" y="10693"/>
                  <a:pt x="4842129" y="18288"/>
                </a:cubicBezTo>
                <a:cubicBezTo>
                  <a:pt x="4675509" y="25883"/>
                  <a:pt x="4433401" y="-615"/>
                  <a:pt x="4165854" y="18288"/>
                </a:cubicBezTo>
                <a:cubicBezTo>
                  <a:pt x="3898308" y="37191"/>
                  <a:pt x="3809032" y="-8710"/>
                  <a:pt x="3543681" y="18288"/>
                </a:cubicBezTo>
                <a:cubicBezTo>
                  <a:pt x="3278330" y="45286"/>
                  <a:pt x="3073876" y="-15917"/>
                  <a:pt x="2759202" y="18288"/>
                </a:cubicBezTo>
                <a:cubicBezTo>
                  <a:pt x="2444528" y="52493"/>
                  <a:pt x="2204144" y="3372"/>
                  <a:pt x="1974723" y="18288"/>
                </a:cubicBezTo>
                <a:cubicBezTo>
                  <a:pt x="1745302" y="33204"/>
                  <a:pt x="1602335" y="31490"/>
                  <a:pt x="1406652" y="18288"/>
                </a:cubicBezTo>
                <a:cubicBezTo>
                  <a:pt x="1210969" y="5086"/>
                  <a:pt x="923948" y="3161"/>
                  <a:pt x="730377" y="18288"/>
                </a:cubicBezTo>
                <a:cubicBezTo>
                  <a:pt x="536806" y="33415"/>
                  <a:pt x="336496" y="-141"/>
                  <a:pt x="0" y="18288"/>
                </a:cubicBezTo>
                <a:cubicBezTo>
                  <a:pt x="-306" y="11061"/>
                  <a:pt x="-655" y="7751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BB1D330-6769-DB63-1D72-8B668F16EE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1765" y="2152424"/>
            <a:ext cx="2502323" cy="360004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8EEC1FB-52DB-E165-B8EF-CE6E3247B1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7393" y="2152424"/>
            <a:ext cx="2728254" cy="3600041"/>
          </a:xfrm>
          <a:prstGeom prst="rect">
            <a:avLst/>
          </a:prstGeom>
        </p:spPr>
      </p:pic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EA2A8E3-13C8-2487-CBA7-6BC309E48F3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005874" y="2152424"/>
            <a:ext cx="2928734" cy="3600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80534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393</TotalTime>
  <Words>1408</Words>
  <Application>Microsoft Office PowerPoint</Application>
  <PresentationFormat>Widescreen</PresentationFormat>
  <Paragraphs>105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1" baseType="lpstr">
      <vt:lpstr>GuardianTextEgyptian</vt:lpstr>
      <vt:lpstr>WordVisiCarriageReturn_MSFontService</vt:lpstr>
      <vt:lpstr>Arial</vt:lpstr>
      <vt:lpstr>Calibri</vt:lpstr>
      <vt:lpstr>Calibri Light</vt:lpstr>
      <vt:lpstr>Georgia</vt:lpstr>
      <vt:lpstr>Symbol</vt:lpstr>
      <vt:lpstr>Times New Roman</vt:lpstr>
      <vt:lpstr>Office Theme</vt:lpstr>
      <vt:lpstr>A Voice to Parliament</vt:lpstr>
      <vt:lpstr>Acknowledgement of Country</vt:lpstr>
      <vt:lpstr>What is/could be a Voice to Parliament?</vt:lpstr>
      <vt:lpstr>Called for in the Uluru Statement from the Heart: </vt:lpstr>
      <vt:lpstr>As described by ‘From the Heart’…</vt:lpstr>
      <vt:lpstr>As described by ‘From the Heart’…</vt:lpstr>
      <vt:lpstr>Prime Minister Albanese’s proposal…</vt:lpstr>
      <vt:lpstr>It will not be:</vt:lpstr>
      <vt:lpstr>Indigenous Voice Co-design Process Final Report</vt:lpstr>
      <vt:lpstr>PowerPoint Presentation</vt:lpstr>
      <vt:lpstr>PowerPoint Presentation</vt:lpstr>
      <vt:lpstr>PowerPoint Presentation</vt:lpstr>
      <vt:lpstr>PowerPoint Presentation</vt:lpstr>
      <vt:lpstr>Why is it important?</vt:lpstr>
      <vt:lpstr>From the Heart says:</vt:lpstr>
      <vt:lpstr>Referendum</vt:lpstr>
      <vt:lpstr>Why do we need it?</vt:lpstr>
      <vt:lpstr>How does it work?</vt:lpstr>
      <vt:lpstr>Consultation and development process</vt:lpstr>
      <vt:lpstr>What are people saying about it?</vt:lpstr>
      <vt:lpstr>Opposition leader…</vt:lpstr>
      <vt:lpstr>Greens</vt:lpstr>
      <vt:lpstr>First Nations voices (examples, not necessarily representative)</vt:lpstr>
      <vt:lpstr>Opposing voices</vt:lpstr>
      <vt:lpstr>Discussion</vt:lpstr>
      <vt:lpstr>PowerPoint Presentation</vt:lpstr>
      <vt:lpstr>Campaigning</vt:lpstr>
      <vt:lpstr>Challenges</vt:lpstr>
      <vt:lpstr>PowerPoint Presentation</vt:lpstr>
      <vt:lpstr>PowerPoint Presentation</vt:lpstr>
      <vt:lpstr>Action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Voice to Parliament</dc:title>
  <dc:creator>Abigail Benham-Bannon</dc:creator>
  <cp:lastModifiedBy>Abigail Benham-Bannon</cp:lastModifiedBy>
  <cp:revision>3</cp:revision>
  <dcterms:created xsi:type="dcterms:W3CDTF">2022-09-07T04:18:42Z</dcterms:created>
  <dcterms:modified xsi:type="dcterms:W3CDTF">2022-09-12T07:41:41Z</dcterms:modified>
</cp:coreProperties>
</file>