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E21A524-594F-4627-8356-94E4460CF1EF}"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168375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E21A524-594F-4627-8356-94E4460CF1EF}"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282367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E21A524-594F-4627-8356-94E4460CF1EF}"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350912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E21A524-594F-4627-8356-94E4460CF1EF}"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331124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21A524-594F-4627-8356-94E4460CF1EF}"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105178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E21A524-594F-4627-8356-94E4460CF1EF}" type="datetimeFigureOut">
              <a:rPr lang="en-AU" smtClean="0"/>
              <a:t>1/09/2021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156486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E21A524-594F-4627-8356-94E4460CF1EF}" type="datetimeFigureOut">
              <a:rPr lang="en-AU" smtClean="0"/>
              <a:t>1/09/2021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40418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E21A524-594F-4627-8356-94E4460CF1EF}" type="datetimeFigureOut">
              <a:rPr lang="en-AU" smtClean="0"/>
              <a:t>1/09/2021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50192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1A524-594F-4627-8356-94E4460CF1EF}" type="datetimeFigureOut">
              <a:rPr lang="en-AU" smtClean="0"/>
              <a:t>1/09/2021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366755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1A524-594F-4627-8356-94E4460CF1EF}" type="datetimeFigureOut">
              <a:rPr lang="en-AU" smtClean="0"/>
              <a:t>1/09/2021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134113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1A524-594F-4627-8356-94E4460CF1EF}" type="datetimeFigureOut">
              <a:rPr lang="en-AU" smtClean="0"/>
              <a:t>1/09/2021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3CBFEEE-FE58-49BF-ADE6-355829DA1981}" type="slidenum">
              <a:rPr lang="en-AU" smtClean="0"/>
              <a:t>‹#›</a:t>
            </a:fld>
            <a:endParaRPr lang="en-AU"/>
          </a:p>
        </p:txBody>
      </p:sp>
    </p:spTree>
    <p:extLst>
      <p:ext uri="{BB962C8B-B14F-4D97-AF65-F5344CB8AC3E}">
        <p14:creationId xmlns:p14="http://schemas.microsoft.com/office/powerpoint/2010/main" val="365051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1A524-594F-4627-8356-94E4460CF1EF}" type="datetimeFigureOut">
              <a:rPr lang="en-AU" smtClean="0"/>
              <a:t>1/09/2021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BFEEE-FE58-49BF-ADE6-355829DA1981}" type="slidenum">
              <a:rPr lang="en-AU" smtClean="0"/>
              <a:t>‹#›</a:t>
            </a:fld>
            <a:endParaRPr lang="en-AU"/>
          </a:p>
        </p:txBody>
      </p:sp>
    </p:spTree>
    <p:extLst>
      <p:ext uri="{BB962C8B-B14F-4D97-AF65-F5344CB8AC3E}">
        <p14:creationId xmlns:p14="http://schemas.microsoft.com/office/powerpoint/2010/main" val="273416392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7432"/>
            <a:ext cx="9144000" cy="5230368"/>
          </a:xfrm>
          <a:prstGeom prst="rect">
            <a:avLst/>
          </a:prstGeom>
        </p:spPr>
      </p:pic>
      <p:sp>
        <p:nvSpPr>
          <p:cNvPr id="4" name="TextBox 3"/>
          <p:cNvSpPr txBox="1"/>
          <p:nvPr/>
        </p:nvSpPr>
        <p:spPr>
          <a:xfrm>
            <a:off x="0" y="5334000"/>
            <a:ext cx="9105900" cy="1015663"/>
          </a:xfrm>
          <a:prstGeom prst="rect">
            <a:avLst/>
          </a:prstGeom>
          <a:noFill/>
        </p:spPr>
        <p:txBody>
          <a:bodyPr wrap="square" rtlCol="0">
            <a:spAutoFit/>
          </a:bodyPr>
          <a:lstStyle/>
          <a:p>
            <a:pPr algn="ctr"/>
            <a:r>
              <a:rPr lang="en-AU" sz="2000" i="1" dirty="0">
                <a:solidFill>
                  <a:srgbClr val="FFFF00"/>
                </a:solidFill>
              </a:rPr>
              <a:t>The world is charged with the grandeur of God</a:t>
            </a:r>
            <a:endParaRPr lang="en-AU" sz="2000" dirty="0">
              <a:solidFill>
                <a:srgbClr val="FFFF00"/>
              </a:solidFill>
            </a:endParaRPr>
          </a:p>
          <a:p>
            <a:pPr algn="ctr"/>
            <a:r>
              <a:rPr lang="en-AU" sz="2000" b="1" i="1" dirty="0">
                <a:solidFill>
                  <a:srgbClr val="FFFF00"/>
                </a:solidFill>
              </a:rPr>
              <a:t>For the </a:t>
            </a:r>
            <a:r>
              <a:rPr lang="en-AU" sz="2000" b="1" i="1" dirty="0">
                <a:solidFill>
                  <a:srgbClr val="FFFF00"/>
                </a:solidFill>
              </a:rPr>
              <a:t>presence of </a:t>
            </a:r>
            <a:r>
              <a:rPr lang="en-AU" sz="2000" b="1" i="1" dirty="0">
                <a:solidFill>
                  <a:srgbClr val="FFFF00"/>
                </a:solidFill>
              </a:rPr>
              <a:t>this olive tree</a:t>
            </a:r>
            <a:endParaRPr lang="en-AU" sz="2000" b="1" dirty="0">
              <a:solidFill>
                <a:srgbClr val="FFFF00"/>
              </a:solidFill>
            </a:endParaRPr>
          </a:p>
          <a:p>
            <a:pPr algn="ctr"/>
            <a:r>
              <a:rPr lang="en-AU" sz="2000" b="1" i="1" dirty="0">
                <a:solidFill>
                  <a:srgbClr val="FFFF00"/>
                </a:solidFill>
              </a:rPr>
              <a:t>Thanks be to God</a:t>
            </a:r>
            <a:endParaRPr lang="en-AU" sz="2000" b="1" dirty="0">
              <a:solidFill>
                <a:prstClr val="white"/>
              </a:solidFill>
            </a:endParaRPr>
          </a:p>
        </p:txBody>
      </p:sp>
    </p:spTree>
    <p:extLst>
      <p:ext uri="{BB962C8B-B14F-4D97-AF65-F5344CB8AC3E}">
        <p14:creationId xmlns:p14="http://schemas.microsoft.com/office/powerpoint/2010/main" val="32427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6582"/>
            <a:ext cx="4995863" cy="6759730"/>
          </a:xfrm>
          <a:prstGeom prst="rect">
            <a:avLst/>
          </a:prstGeom>
        </p:spPr>
      </p:pic>
      <p:sp>
        <p:nvSpPr>
          <p:cNvPr id="5" name="TextBox 4"/>
          <p:cNvSpPr txBox="1"/>
          <p:nvPr/>
        </p:nvSpPr>
        <p:spPr>
          <a:xfrm>
            <a:off x="2383631" y="1447800"/>
            <a:ext cx="4495800" cy="400110"/>
          </a:xfrm>
          <a:prstGeom prst="rect">
            <a:avLst/>
          </a:prstGeom>
          <a:noFill/>
        </p:spPr>
        <p:txBody>
          <a:bodyPr wrap="square" rtlCol="0">
            <a:spAutoFit/>
          </a:bodyPr>
          <a:lstStyle/>
          <a:p>
            <a:pPr algn="ctr"/>
            <a:endParaRPr lang="en-AU" sz="2000" dirty="0">
              <a:solidFill>
                <a:prstClr val="black"/>
              </a:solidFill>
            </a:endParaRPr>
          </a:p>
        </p:txBody>
      </p:sp>
      <p:sp>
        <p:nvSpPr>
          <p:cNvPr id="2" name="TextBox 1"/>
          <p:cNvSpPr txBox="1"/>
          <p:nvPr/>
        </p:nvSpPr>
        <p:spPr>
          <a:xfrm>
            <a:off x="2286000" y="1447800"/>
            <a:ext cx="4724400" cy="707886"/>
          </a:xfrm>
          <a:prstGeom prst="rect">
            <a:avLst/>
          </a:prstGeom>
          <a:noFill/>
        </p:spPr>
        <p:txBody>
          <a:bodyPr wrap="square" rtlCol="0">
            <a:spAutoFit/>
          </a:bodyPr>
          <a:lstStyle/>
          <a:p>
            <a:pPr algn="ctr"/>
            <a:r>
              <a:rPr lang="en-AU" sz="2000" b="1" dirty="0">
                <a:solidFill>
                  <a:schemeClr val="bg1"/>
                </a:solidFill>
              </a:rPr>
              <a:t>Having a ‘temple tantrum’: resistance, grief and anger</a:t>
            </a:r>
            <a:endParaRPr lang="en-AU" sz="2000" dirty="0">
              <a:solidFill>
                <a:schemeClr val="bg1"/>
              </a:solidFill>
            </a:endParaRPr>
          </a:p>
        </p:txBody>
      </p:sp>
    </p:spTree>
    <p:extLst>
      <p:ext uri="{BB962C8B-B14F-4D97-AF65-F5344CB8AC3E}">
        <p14:creationId xmlns:p14="http://schemas.microsoft.com/office/powerpoint/2010/main" val="759906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6582"/>
            <a:ext cx="4995863" cy="6759730"/>
          </a:xfrm>
          <a:prstGeom prst="rect">
            <a:avLst/>
          </a:prstGeom>
        </p:spPr>
      </p:pic>
      <p:sp>
        <p:nvSpPr>
          <p:cNvPr id="5" name="TextBox 4"/>
          <p:cNvSpPr txBox="1"/>
          <p:nvPr/>
        </p:nvSpPr>
        <p:spPr>
          <a:xfrm>
            <a:off x="2438402" y="685800"/>
            <a:ext cx="4495800" cy="1508105"/>
          </a:xfrm>
          <a:prstGeom prst="rect">
            <a:avLst/>
          </a:prstGeom>
          <a:noFill/>
        </p:spPr>
        <p:txBody>
          <a:bodyPr wrap="square" rtlCol="0">
            <a:spAutoFit/>
          </a:bodyPr>
          <a:lstStyle/>
          <a:p>
            <a:pPr marL="285750" lvl="0" indent="-285750">
              <a:buFont typeface="Arial" panose="020B0604020202020204" pitchFamily="34" charset="0"/>
              <a:buChar char="•"/>
            </a:pPr>
            <a:r>
              <a:rPr lang="en-AU" sz="1600" dirty="0">
                <a:solidFill>
                  <a:schemeClr val="bg1"/>
                </a:solidFill>
              </a:rPr>
              <a:t>The human world – human domination everywhere - building, tourism, travel, the digital universe. The world getting ‘hotter, smokier, noisier’ </a:t>
            </a:r>
          </a:p>
          <a:p>
            <a:endParaRPr lang="en-AU" sz="2800" dirty="0">
              <a:solidFill>
                <a:prstClr val="black"/>
              </a:solidFill>
            </a:endParaRPr>
          </a:p>
        </p:txBody>
      </p:sp>
      <p:sp>
        <p:nvSpPr>
          <p:cNvPr id="2" name="TextBox 1"/>
          <p:cNvSpPr txBox="1"/>
          <p:nvPr/>
        </p:nvSpPr>
        <p:spPr>
          <a:xfrm>
            <a:off x="2417112" y="1905000"/>
            <a:ext cx="4428838" cy="1323439"/>
          </a:xfrm>
          <a:prstGeom prst="rect">
            <a:avLst/>
          </a:prstGeom>
          <a:noFill/>
        </p:spPr>
        <p:txBody>
          <a:bodyPr wrap="square" rtlCol="0">
            <a:spAutoFit/>
          </a:bodyPr>
          <a:lstStyle/>
          <a:p>
            <a:pPr marL="285750" lvl="0" indent="-285750">
              <a:buFont typeface="Arial" panose="020B0604020202020204" pitchFamily="34" charset="0"/>
              <a:buChar char="•"/>
            </a:pPr>
            <a:r>
              <a:rPr lang="en-AU" sz="1600" dirty="0">
                <a:solidFill>
                  <a:schemeClr val="bg1"/>
                </a:solidFill>
              </a:rPr>
              <a:t>The other-than-human world – pushed out, used for human amusement (penguins), wild birds vomiting supermarket shopping bags, above all ‘the vanishing’ – species - gone, gone, gone; or going, going, going.</a:t>
            </a:r>
          </a:p>
        </p:txBody>
      </p:sp>
      <p:sp>
        <p:nvSpPr>
          <p:cNvPr id="3" name="TextBox 2"/>
          <p:cNvSpPr txBox="1"/>
          <p:nvPr/>
        </p:nvSpPr>
        <p:spPr>
          <a:xfrm>
            <a:off x="2438402" y="3505200"/>
            <a:ext cx="4343400" cy="830997"/>
          </a:xfrm>
          <a:prstGeom prst="rect">
            <a:avLst/>
          </a:prstGeom>
          <a:noFill/>
        </p:spPr>
        <p:txBody>
          <a:bodyPr wrap="square" rtlCol="0">
            <a:spAutoFit/>
          </a:bodyPr>
          <a:lstStyle/>
          <a:p>
            <a:pPr marL="285750" lvl="0" indent="-285750">
              <a:buFont typeface="Arial" panose="020B0604020202020204" pitchFamily="34" charset="0"/>
              <a:buChar char="•"/>
            </a:pPr>
            <a:r>
              <a:rPr lang="en-AU" sz="1600" dirty="0">
                <a:solidFill>
                  <a:schemeClr val="bg1"/>
                </a:solidFill>
              </a:rPr>
              <a:t>Something is badly wrong – ‘he felt it as a pain as a sickness growing within him’ – but basically it is ignored, silenced, pushed away.</a:t>
            </a:r>
          </a:p>
        </p:txBody>
      </p:sp>
    </p:spTree>
    <p:extLst>
      <p:ext uri="{BB962C8B-B14F-4D97-AF65-F5344CB8AC3E}">
        <p14:creationId xmlns:p14="http://schemas.microsoft.com/office/powerpoint/2010/main" val="353889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6582"/>
            <a:ext cx="4995863" cy="6759730"/>
          </a:xfrm>
          <a:prstGeom prst="rect">
            <a:avLst/>
          </a:prstGeom>
        </p:spPr>
      </p:pic>
      <p:sp>
        <p:nvSpPr>
          <p:cNvPr id="5" name="TextBox 4"/>
          <p:cNvSpPr txBox="1"/>
          <p:nvPr/>
        </p:nvSpPr>
        <p:spPr>
          <a:xfrm>
            <a:off x="2371439" y="457200"/>
            <a:ext cx="4334161" cy="2000548"/>
          </a:xfrm>
          <a:prstGeom prst="rect">
            <a:avLst/>
          </a:prstGeom>
          <a:noFill/>
        </p:spPr>
        <p:txBody>
          <a:bodyPr wrap="square" rtlCol="0">
            <a:spAutoFit/>
          </a:bodyPr>
          <a:lstStyle/>
          <a:p>
            <a:pPr marL="285750" indent="-285750">
              <a:buFont typeface="Arial" panose="020B0604020202020204" pitchFamily="34" charset="0"/>
              <a:buChar char="•"/>
            </a:pPr>
            <a:r>
              <a:rPr lang="en-AU" sz="1600" dirty="0">
                <a:solidFill>
                  <a:schemeClr val="bg1"/>
                </a:solidFill>
              </a:rPr>
              <a:t>The parallel between two ailing mothers: mother Francie and Mother Earth. Both dying in ways that run counter to their wishes: medical technology in Francie’s case; climate change in the case of Earth.  </a:t>
            </a:r>
          </a:p>
          <a:p>
            <a:pPr lvl="0"/>
            <a:r>
              <a:rPr lang="en-AU" sz="1600" dirty="0" smtClean="0">
                <a:solidFill>
                  <a:schemeClr val="bg1"/>
                </a:solidFill>
              </a:rPr>
              <a:t> </a:t>
            </a:r>
            <a:endParaRPr lang="en-AU" sz="1600" dirty="0">
              <a:solidFill>
                <a:schemeClr val="bg1"/>
              </a:solidFill>
            </a:endParaRPr>
          </a:p>
          <a:p>
            <a:endParaRPr lang="en-AU" sz="2800" dirty="0">
              <a:solidFill>
                <a:prstClr val="black"/>
              </a:solidFill>
            </a:endParaRPr>
          </a:p>
        </p:txBody>
      </p:sp>
      <p:sp>
        <p:nvSpPr>
          <p:cNvPr id="2" name="TextBox 1"/>
          <p:cNvSpPr txBox="1"/>
          <p:nvPr/>
        </p:nvSpPr>
        <p:spPr>
          <a:xfrm>
            <a:off x="2438401" y="1997702"/>
            <a:ext cx="4428838" cy="1077218"/>
          </a:xfrm>
          <a:prstGeom prst="rect">
            <a:avLst/>
          </a:prstGeom>
          <a:noFill/>
        </p:spPr>
        <p:txBody>
          <a:bodyPr wrap="square" rtlCol="0">
            <a:spAutoFit/>
          </a:bodyPr>
          <a:lstStyle/>
          <a:p>
            <a:pPr marL="285750" indent="-285750">
              <a:buFont typeface="Arial" panose="020B0604020202020204" pitchFamily="34" charset="0"/>
              <a:buChar char="•"/>
            </a:pPr>
            <a:r>
              <a:rPr lang="en-AU" sz="1600" dirty="0">
                <a:solidFill>
                  <a:schemeClr val="bg1"/>
                </a:solidFill>
              </a:rPr>
              <a:t>The pressure on both mothers stem from the same basic causes – money, power, technology and the human desire to control.</a:t>
            </a:r>
          </a:p>
          <a:p>
            <a:pPr marL="285750" lvl="0" indent="-285750">
              <a:buFont typeface="Arial" panose="020B0604020202020204" pitchFamily="34" charset="0"/>
              <a:buChar char="•"/>
            </a:pPr>
            <a:endParaRPr lang="en-AU" sz="1600" dirty="0">
              <a:solidFill>
                <a:schemeClr val="bg1"/>
              </a:solidFill>
            </a:endParaRPr>
          </a:p>
        </p:txBody>
      </p:sp>
      <p:sp>
        <p:nvSpPr>
          <p:cNvPr id="3" name="TextBox 2"/>
          <p:cNvSpPr txBox="1"/>
          <p:nvPr/>
        </p:nvSpPr>
        <p:spPr>
          <a:xfrm>
            <a:off x="2410968" y="2919984"/>
            <a:ext cx="4343400" cy="1077218"/>
          </a:xfrm>
          <a:prstGeom prst="rect">
            <a:avLst/>
          </a:prstGeom>
          <a:noFill/>
        </p:spPr>
        <p:txBody>
          <a:bodyPr wrap="square" rtlCol="0">
            <a:spAutoFit/>
          </a:bodyPr>
          <a:lstStyle/>
          <a:p>
            <a:pPr marL="285750" indent="-285750">
              <a:buFont typeface="Arial" panose="020B0604020202020204" pitchFamily="34" charset="0"/>
              <a:buChar char="•"/>
            </a:pPr>
            <a:r>
              <a:rPr lang="en-AU" sz="1600" dirty="0">
                <a:solidFill>
                  <a:schemeClr val="bg1"/>
                </a:solidFill>
              </a:rPr>
              <a:t>The approach seems ‘immensely crude’ to Anna. But what could be done about it ‘she had no idea’.</a:t>
            </a:r>
          </a:p>
          <a:p>
            <a:pPr marL="285750" lvl="0" indent="-285750">
              <a:buFont typeface="Arial" panose="020B0604020202020204" pitchFamily="34" charset="0"/>
              <a:buChar char="•"/>
            </a:pPr>
            <a:endParaRPr lang="en-AU" sz="1600" dirty="0">
              <a:solidFill>
                <a:schemeClr val="bg1"/>
              </a:solidFill>
            </a:endParaRPr>
          </a:p>
        </p:txBody>
      </p:sp>
      <p:sp>
        <p:nvSpPr>
          <p:cNvPr id="6" name="TextBox 5"/>
          <p:cNvSpPr txBox="1"/>
          <p:nvPr/>
        </p:nvSpPr>
        <p:spPr>
          <a:xfrm>
            <a:off x="2514600" y="3733800"/>
            <a:ext cx="4191000" cy="1077218"/>
          </a:xfrm>
          <a:prstGeom prst="rect">
            <a:avLst/>
          </a:prstGeom>
          <a:noFill/>
        </p:spPr>
        <p:txBody>
          <a:bodyPr wrap="square" rtlCol="0">
            <a:spAutoFit/>
          </a:bodyPr>
          <a:lstStyle/>
          <a:p>
            <a:pPr marL="285750" lvl="0" indent="-285750">
              <a:buFont typeface="Arial" panose="020B0604020202020204" pitchFamily="34" charset="0"/>
              <a:buChar char="•"/>
            </a:pPr>
            <a:r>
              <a:rPr lang="en-AU" sz="1600" dirty="0">
                <a:solidFill>
                  <a:schemeClr val="bg1"/>
                </a:solidFill>
              </a:rPr>
              <a:t>The forces of nature, in death and in planetary climate, are beyond human control. Despite our ‘arrogant defiance’ we need to discover ‘an admission of humility’. </a:t>
            </a:r>
          </a:p>
        </p:txBody>
      </p:sp>
      <p:sp>
        <p:nvSpPr>
          <p:cNvPr id="7" name="TextBox 6"/>
          <p:cNvSpPr txBox="1"/>
          <p:nvPr/>
        </p:nvSpPr>
        <p:spPr>
          <a:xfrm>
            <a:off x="2590800" y="4953000"/>
            <a:ext cx="4163568" cy="584775"/>
          </a:xfrm>
          <a:prstGeom prst="rect">
            <a:avLst/>
          </a:prstGeom>
          <a:noFill/>
        </p:spPr>
        <p:txBody>
          <a:bodyPr wrap="square" rtlCol="0">
            <a:spAutoFit/>
          </a:bodyPr>
          <a:lstStyle/>
          <a:p>
            <a:pPr marL="285750" lvl="0" indent="-285750">
              <a:buFont typeface="Arial" panose="020B0604020202020204" pitchFamily="34" charset="0"/>
              <a:buChar char="•"/>
            </a:pPr>
            <a:r>
              <a:rPr lang="en-AU" sz="1600" dirty="0">
                <a:solidFill>
                  <a:schemeClr val="bg1"/>
                </a:solidFill>
              </a:rPr>
              <a:t>The escape into the virtual world as a way of avoiding the actual world.</a:t>
            </a:r>
          </a:p>
        </p:txBody>
      </p:sp>
    </p:spTree>
    <p:extLst>
      <p:ext uri="{BB962C8B-B14F-4D97-AF65-F5344CB8AC3E}">
        <p14:creationId xmlns:p14="http://schemas.microsoft.com/office/powerpoint/2010/main" val="135779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6582"/>
            <a:ext cx="4995863" cy="6759730"/>
          </a:xfrm>
          <a:prstGeom prst="rect">
            <a:avLst/>
          </a:prstGeom>
        </p:spPr>
      </p:pic>
      <p:sp>
        <p:nvSpPr>
          <p:cNvPr id="5" name="TextBox 4"/>
          <p:cNvSpPr txBox="1"/>
          <p:nvPr/>
        </p:nvSpPr>
        <p:spPr>
          <a:xfrm>
            <a:off x="2371439" y="457200"/>
            <a:ext cx="4495800" cy="1508105"/>
          </a:xfrm>
          <a:prstGeom prst="rect">
            <a:avLst/>
          </a:prstGeom>
          <a:noFill/>
        </p:spPr>
        <p:txBody>
          <a:bodyPr wrap="square" rtlCol="0">
            <a:spAutoFit/>
          </a:bodyPr>
          <a:lstStyle/>
          <a:p>
            <a:pPr marL="285750" lvl="0" indent="-285750">
              <a:buFont typeface="Arial" panose="020B0604020202020204" pitchFamily="34" charset="0"/>
              <a:buChar char="•"/>
            </a:pPr>
            <a:r>
              <a:rPr lang="en-AU" sz="1600" dirty="0">
                <a:solidFill>
                  <a:schemeClr val="bg1"/>
                </a:solidFill>
              </a:rPr>
              <a:t>Modern consumer-driven city life rolls on ‘so many things to be bought and sold’, even when other life (in the family or in nature) ‘just grew too grotesque and terrifying to contemplate.’ </a:t>
            </a:r>
          </a:p>
          <a:p>
            <a:endParaRPr lang="en-AU" sz="2800" dirty="0">
              <a:solidFill>
                <a:prstClr val="black"/>
              </a:solidFill>
            </a:endParaRPr>
          </a:p>
        </p:txBody>
      </p:sp>
      <p:sp>
        <p:nvSpPr>
          <p:cNvPr id="2" name="TextBox 1"/>
          <p:cNvSpPr txBox="1"/>
          <p:nvPr/>
        </p:nvSpPr>
        <p:spPr>
          <a:xfrm>
            <a:off x="2438401" y="1997702"/>
            <a:ext cx="4428838" cy="1323439"/>
          </a:xfrm>
          <a:prstGeom prst="rect">
            <a:avLst/>
          </a:prstGeom>
          <a:noFill/>
        </p:spPr>
        <p:txBody>
          <a:bodyPr wrap="square" rtlCol="0">
            <a:spAutoFit/>
          </a:bodyPr>
          <a:lstStyle/>
          <a:p>
            <a:pPr marL="285750" indent="-285750">
              <a:buFont typeface="Arial" panose="020B0604020202020204" pitchFamily="34" charset="0"/>
              <a:buChar char="•"/>
            </a:pPr>
            <a:r>
              <a:rPr lang="en-AU" sz="1600" dirty="0">
                <a:solidFill>
                  <a:schemeClr val="bg1"/>
                </a:solidFill>
              </a:rPr>
              <a:t>The vanishings are not noticed. What is desperately abnormal is normalised, rationalised, or dismissed. ‘Everything wrong was now common sense.’</a:t>
            </a:r>
          </a:p>
          <a:p>
            <a:pPr marL="285750" lvl="0" indent="-285750">
              <a:buFont typeface="Arial" panose="020B0604020202020204" pitchFamily="34" charset="0"/>
              <a:buChar char="•"/>
            </a:pPr>
            <a:endParaRPr lang="en-AU" sz="1600" dirty="0">
              <a:solidFill>
                <a:schemeClr val="bg1"/>
              </a:solidFill>
            </a:endParaRPr>
          </a:p>
        </p:txBody>
      </p:sp>
      <p:sp>
        <p:nvSpPr>
          <p:cNvPr id="3" name="TextBox 2"/>
          <p:cNvSpPr txBox="1"/>
          <p:nvPr/>
        </p:nvSpPr>
        <p:spPr>
          <a:xfrm>
            <a:off x="2438402" y="3505200"/>
            <a:ext cx="4343400" cy="1569660"/>
          </a:xfrm>
          <a:prstGeom prst="rect">
            <a:avLst/>
          </a:prstGeom>
          <a:noFill/>
        </p:spPr>
        <p:txBody>
          <a:bodyPr wrap="square" rtlCol="0">
            <a:spAutoFit/>
          </a:bodyPr>
          <a:lstStyle/>
          <a:p>
            <a:pPr marL="285750" indent="-285750">
              <a:buFont typeface="Arial" panose="020B0604020202020204" pitchFamily="34" charset="0"/>
              <a:buChar char="•"/>
            </a:pPr>
            <a:r>
              <a:rPr lang="en-AU" sz="1600" dirty="0">
                <a:solidFill>
                  <a:schemeClr val="bg1"/>
                </a:solidFill>
              </a:rPr>
              <a:t>The ‘wicked problem’ that mustn’t be talked about. Anna struggles to listen to what cannot be said; but ‘each person talked ever more insistently to avoid the possibility of a conversation ever happening’</a:t>
            </a:r>
          </a:p>
          <a:p>
            <a:pPr marL="285750" lvl="0" indent="-285750">
              <a:buFont typeface="Arial" panose="020B0604020202020204" pitchFamily="34" charset="0"/>
              <a:buChar char="•"/>
            </a:pPr>
            <a:endParaRPr lang="en-AU" sz="1600" dirty="0">
              <a:solidFill>
                <a:schemeClr val="bg1"/>
              </a:solidFill>
            </a:endParaRPr>
          </a:p>
        </p:txBody>
      </p:sp>
    </p:spTree>
    <p:extLst>
      <p:ext uri="{BB962C8B-B14F-4D97-AF65-F5344CB8AC3E}">
        <p14:creationId xmlns:p14="http://schemas.microsoft.com/office/powerpoint/2010/main" val="54154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6582"/>
            <a:ext cx="4995863" cy="6759730"/>
          </a:xfrm>
          <a:prstGeom prst="rect">
            <a:avLst/>
          </a:prstGeom>
        </p:spPr>
      </p:pic>
      <p:sp>
        <p:nvSpPr>
          <p:cNvPr id="5" name="TextBox 4"/>
          <p:cNvSpPr txBox="1"/>
          <p:nvPr/>
        </p:nvSpPr>
        <p:spPr>
          <a:xfrm>
            <a:off x="2371439" y="457200"/>
            <a:ext cx="4495800" cy="1754326"/>
          </a:xfrm>
          <a:prstGeom prst="rect">
            <a:avLst/>
          </a:prstGeom>
          <a:noFill/>
        </p:spPr>
        <p:txBody>
          <a:bodyPr wrap="square" rtlCol="0">
            <a:spAutoFit/>
          </a:bodyPr>
          <a:lstStyle/>
          <a:p>
            <a:pPr marL="285750" lvl="0" indent="-285750">
              <a:buFont typeface="Arial" panose="020B0604020202020204" pitchFamily="34" charset="0"/>
              <a:buChar char="•"/>
            </a:pPr>
            <a:r>
              <a:rPr lang="en-AU" sz="1600" dirty="0">
                <a:solidFill>
                  <a:schemeClr val="bg1"/>
                </a:solidFill>
              </a:rPr>
              <a:t>In the human realm, the contrast between the deaths of mother and daughter – one drawn out, hospitalised, manipulated, technologized; the other quick, natural, surrounded by the sustaining and life generating Earth</a:t>
            </a:r>
          </a:p>
          <a:p>
            <a:endParaRPr lang="en-AU" sz="2800" dirty="0">
              <a:solidFill>
                <a:prstClr val="black"/>
              </a:solidFill>
            </a:endParaRPr>
          </a:p>
        </p:txBody>
      </p:sp>
      <p:sp>
        <p:nvSpPr>
          <p:cNvPr id="2" name="TextBox 1"/>
          <p:cNvSpPr txBox="1"/>
          <p:nvPr/>
        </p:nvSpPr>
        <p:spPr>
          <a:xfrm>
            <a:off x="2438401" y="1997702"/>
            <a:ext cx="4428838" cy="1323439"/>
          </a:xfrm>
          <a:prstGeom prst="rect">
            <a:avLst/>
          </a:prstGeom>
          <a:noFill/>
        </p:spPr>
        <p:txBody>
          <a:bodyPr wrap="square" rtlCol="0">
            <a:spAutoFit/>
          </a:bodyPr>
          <a:lstStyle/>
          <a:p>
            <a:pPr marL="285750" indent="-285750">
              <a:buFont typeface="Arial" panose="020B0604020202020204" pitchFamily="34" charset="0"/>
              <a:buChar char="•"/>
            </a:pPr>
            <a:r>
              <a:rPr lang="en-AU" sz="1600" dirty="0">
                <a:solidFill>
                  <a:schemeClr val="bg1"/>
                </a:solidFill>
              </a:rPr>
              <a:t>In the more-than-human realm, the unexpected reappearance of the orange-bellied parrot, nesting. ‘the world seemed, for no apparent reason, suddenly extraordinarily alive.’ </a:t>
            </a:r>
          </a:p>
          <a:p>
            <a:pPr marL="285750" lvl="0" indent="-285750">
              <a:buFont typeface="Arial" panose="020B0604020202020204" pitchFamily="34" charset="0"/>
              <a:buChar char="•"/>
            </a:pPr>
            <a:endParaRPr lang="en-AU" sz="1600" dirty="0">
              <a:solidFill>
                <a:schemeClr val="bg1"/>
              </a:solidFill>
            </a:endParaRPr>
          </a:p>
        </p:txBody>
      </p:sp>
      <p:sp>
        <p:nvSpPr>
          <p:cNvPr id="3" name="TextBox 2"/>
          <p:cNvSpPr txBox="1"/>
          <p:nvPr/>
        </p:nvSpPr>
        <p:spPr>
          <a:xfrm>
            <a:off x="2438402" y="3505200"/>
            <a:ext cx="4343400" cy="1323439"/>
          </a:xfrm>
          <a:prstGeom prst="rect">
            <a:avLst/>
          </a:prstGeom>
          <a:noFill/>
        </p:spPr>
        <p:txBody>
          <a:bodyPr wrap="square" rtlCol="0">
            <a:spAutoFit/>
          </a:bodyPr>
          <a:lstStyle/>
          <a:p>
            <a:pPr marL="285750" indent="-285750">
              <a:buFont typeface="Arial" panose="020B0604020202020204" pitchFamily="34" charset="0"/>
              <a:buChar char="•"/>
            </a:pPr>
            <a:r>
              <a:rPr lang="en-AU" sz="1600" dirty="0">
                <a:solidFill>
                  <a:schemeClr val="bg1"/>
                </a:solidFill>
              </a:rPr>
              <a:t>The moment of adoration: connection not separation; gift not greed, gratitude not manipulation. ‘She was, she realised with amazement, not downcast nor defeated.’ </a:t>
            </a:r>
          </a:p>
          <a:p>
            <a:pPr marL="285750" lvl="0" indent="-285750">
              <a:buFont typeface="Arial" panose="020B0604020202020204" pitchFamily="34" charset="0"/>
              <a:buChar char="•"/>
            </a:pPr>
            <a:endParaRPr lang="en-AU" sz="1600" dirty="0">
              <a:solidFill>
                <a:schemeClr val="bg1"/>
              </a:solidFill>
            </a:endParaRPr>
          </a:p>
        </p:txBody>
      </p:sp>
    </p:spTree>
    <p:extLst>
      <p:ext uri="{BB962C8B-B14F-4D97-AF65-F5344CB8AC3E}">
        <p14:creationId xmlns:p14="http://schemas.microsoft.com/office/powerpoint/2010/main" val="310146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6582"/>
            <a:ext cx="4995863" cy="6759730"/>
          </a:xfrm>
          <a:prstGeom prst="rect">
            <a:avLst/>
          </a:prstGeom>
        </p:spPr>
      </p:pic>
      <p:sp>
        <p:nvSpPr>
          <p:cNvPr id="6" name="TextBox 5"/>
          <p:cNvSpPr txBox="1"/>
          <p:nvPr/>
        </p:nvSpPr>
        <p:spPr>
          <a:xfrm>
            <a:off x="2650331" y="1447800"/>
            <a:ext cx="3962400" cy="1569660"/>
          </a:xfrm>
          <a:prstGeom prst="rect">
            <a:avLst/>
          </a:prstGeom>
          <a:noFill/>
        </p:spPr>
        <p:txBody>
          <a:bodyPr wrap="square" rtlCol="0">
            <a:spAutoFit/>
          </a:bodyPr>
          <a:lstStyle/>
          <a:p>
            <a:pPr algn="ctr"/>
            <a:r>
              <a:rPr lang="en-AU" sz="2400" dirty="0">
                <a:solidFill>
                  <a:schemeClr val="bg1"/>
                </a:solidFill>
              </a:rPr>
              <a:t>What do I feel about all this</a:t>
            </a:r>
            <a:r>
              <a:rPr lang="en-AU" sz="2400" dirty="0" smtClean="0">
                <a:solidFill>
                  <a:schemeClr val="bg1"/>
                </a:solidFill>
              </a:rPr>
              <a:t>?</a:t>
            </a:r>
          </a:p>
          <a:p>
            <a:pPr algn="ctr"/>
            <a:endParaRPr lang="en-AU" sz="2400" dirty="0">
              <a:solidFill>
                <a:schemeClr val="bg1"/>
              </a:solidFill>
            </a:endParaRPr>
          </a:p>
          <a:p>
            <a:pPr algn="ctr"/>
            <a:r>
              <a:rPr lang="en-AU" sz="2400" dirty="0">
                <a:solidFill>
                  <a:schemeClr val="bg1"/>
                </a:solidFill>
              </a:rPr>
              <a:t>What might this be saying for our community life at BUC?</a:t>
            </a:r>
          </a:p>
        </p:txBody>
      </p:sp>
    </p:spTree>
    <p:extLst>
      <p:ext uri="{BB962C8B-B14F-4D97-AF65-F5344CB8AC3E}">
        <p14:creationId xmlns:p14="http://schemas.microsoft.com/office/powerpoint/2010/main" val="3962563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489</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2021-09-01T02:10:08Z</dcterms:created>
  <dcterms:modified xsi:type="dcterms:W3CDTF">2021-09-01T02:55:06Z</dcterms:modified>
</cp:coreProperties>
</file>