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91"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C4A8869-5EDB-4359-BCFE-73C2C6D4D61B}" type="datetimeFigureOut">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114924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4A8869-5EDB-4359-BCFE-73C2C6D4D61B}" type="datetimeFigureOut">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315765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4A8869-5EDB-4359-BCFE-73C2C6D4D61B}" type="datetimeFigureOut">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108170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4A8869-5EDB-4359-BCFE-73C2C6D4D61B}" type="datetimeFigureOut">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376224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A8869-5EDB-4359-BCFE-73C2C6D4D61B}" type="datetimeFigureOut">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190243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C4A8869-5EDB-4359-BCFE-73C2C6D4D61B}" type="datetimeFigureOut">
              <a:rPr lang="en-AU" smtClean="0"/>
              <a:t>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298437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C4A8869-5EDB-4359-BCFE-73C2C6D4D61B}" type="datetimeFigureOut">
              <a:rPr lang="en-AU" smtClean="0"/>
              <a:t>6/08/2021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207275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C4A8869-5EDB-4359-BCFE-73C2C6D4D61B}" type="datetimeFigureOut">
              <a:rPr lang="en-AU" smtClean="0"/>
              <a:t>6/08/2021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248930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A8869-5EDB-4359-BCFE-73C2C6D4D61B}" type="datetimeFigureOut">
              <a:rPr lang="en-AU" smtClean="0"/>
              <a:t>6/08/2021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304869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A8869-5EDB-4359-BCFE-73C2C6D4D61B}" type="datetimeFigureOut">
              <a:rPr lang="en-AU" smtClean="0"/>
              <a:t>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281268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A8869-5EDB-4359-BCFE-73C2C6D4D61B}" type="datetimeFigureOut">
              <a:rPr lang="en-AU" smtClean="0"/>
              <a:t>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7B4A90-844E-42C4-BB28-40617E9AF29F}" type="slidenum">
              <a:rPr lang="en-AU" smtClean="0"/>
              <a:t>‹#›</a:t>
            </a:fld>
            <a:endParaRPr lang="en-AU"/>
          </a:p>
        </p:txBody>
      </p:sp>
    </p:spTree>
    <p:extLst>
      <p:ext uri="{BB962C8B-B14F-4D97-AF65-F5344CB8AC3E}">
        <p14:creationId xmlns:p14="http://schemas.microsoft.com/office/powerpoint/2010/main" val="157808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A8869-5EDB-4359-BCFE-73C2C6D4D61B}" type="datetimeFigureOut">
              <a:rPr lang="en-AU" smtClean="0"/>
              <a:t>6/08/2021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B4A90-844E-42C4-BB28-40617E9AF29F}" type="slidenum">
              <a:rPr lang="en-AU" smtClean="0"/>
              <a:t>‹#›</a:t>
            </a:fld>
            <a:endParaRPr lang="en-AU"/>
          </a:p>
        </p:txBody>
      </p:sp>
    </p:spTree>
    <p:extLst>
      <p:ext uri="{BB962C8B-B14F-4D97-AF65-F5344CB8AC3E}">
        <p14:creationId xmlns:p14="http://schemas.microsoft.com/office/powerpoint/2010/main" val="15267653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432"/>
            <a:ext cx="9144000" cy="5230368"/>
          </a:xfrm>
          <a:prstGeom prst="rect">
            <a:avLst/>
          </a:prstGeom>
        </p:spPr>
      </p:pic>
      <p:sp>
        <p:nvSpPr>
          <p:cNvPr id="4" name="TextBox 3"/>
          <p:cNvSpPr txBox="1"/>
          <p:nvPr/>
        </p:nvSpPr>
        <p:spPr>
          <a:xfrm>
            <a:off x="0" y="5334000"/>
            <a:ext cx="9105900" cy="1015663"/>
          </a:xfrm>
          <a:prstGeom prst="rect">
            <a:avLst/>
          </a:prstGeom>
          <a:noFill/>
        </p:spPr>
        <p:txBody>
          <a:bodyPr wrap="square" rtlCol="0">
            <a:spAutoFit/>
          </a:bodyPr>
          <a:lstStyle/>
          <a:p>
            <a:pPr algn="ctr"/>
            <a:r>
              <a:rPr lang="en-AU" sz="2000" i="1" dirty="0">
                <a:solidFill>
                  <a:srgbClr val="FFFF00"/>
                </a:solidFill>
              </a:rPr>
              <a:t>The world is charged with the grandeur of God</a:t>
            </a:r>
            <a:endParaRPr lang="en-AU" sz="2000" dirty="0">
              <a:solidFill>
                <a:srgbClr val="FFFF00"/>
              </a:solidFill>
            </a:endParaRPr>
          </a:p>
          <a:p>
            <a:pPr algn="ctr"/>
            <a:r>
              <a:rPr lang="en-AU" sz="2000" b="1" i="1" dirty="0">
                <a:solidFill>
                  <a:srgbClr val="FFFF00"/>
                </a:solidFill>
              </a:rPr>
              <a:t>For the grandeur of this olive tree</a:t>
            </a:r>
            <a:endParaRPr lang="en-AU" sz="2000" b="1" dirty="0">
              <a:solidFill>
                <a:srgbClr val="FFFF00"/>
              </a:solidFill>
            </a:endParaRPr>
          </a:p>
          <a:p>
            <a:pPr algn="ctr"/>
            <a:r>
              <a:rPr lang="en-AU" sz="2000" b="1" i="1" dirty="0">
                <a:solidFill>
                  <a:srgbClr val="FFFF00"/>
                </a:solidFill>
              </a:rPr>
              <a:t>Thanks be to God</a:t>
            </a:r>
            <a:endParaRPr lang="en-AU" sz="2000" b="1" dirty="0"/>
          </a:p>
        </p:txBody>
      </p:sp>
    </p:spTree>
    <p:extLst>
      <p:ext uri="{BB962C8B-B14F-4D97-AF65-F5344CB8AC3E}">
        <p14:creationId xmlns:p14="http://schemas.microsoft.com/office/powerpoint/2010/main" val="17896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 y="0"/>
            <a:ext cx="6783341" cy="6790854"/>
          </a:xfrm>
          <a:prstGeom prst="rect">
            <a:avLst/>
          </a:prstGeom>
        </p:spPr>
      </p:pic>
    </p:spTree>
    <p:extLst>
      <p:ext uri="{BB962C8B-B14F-4D97-AF65-F5344CB8AC3E}">
        <p14:creationId xmlns:p14="http://schemas.microsoft.com/office/powerpoint/2010/main" val="321432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41" y="182880"/>
            <a:ext cx="7410206" cy="6528816"/>
          </a:xfrm>
          <a:prstGeom prst="rect">
            <a:avLst/>
          </a:prstGeom>
        </p:spPr>
      </p:pic>
    </p:spTree>
    <p:extLst>
      <p:ext uri="{BB962C8B-B14F-4D97-AF65-F5344CB8AC3E}">
        <p14:creationId xmlns:p14="http://schemas.microsoft.com/office/powerpoint/2010/main" val="325495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0" y="204790"/>
            <a:ext cx="4786884" cy="6405595"/>
          </a:xfrm>
          <a:prstGeom prst="rect">
            <a:avLst/>
          </a:prstGeom>
        </p:spPr>
      </p:pic>
    </p:spTree>
    <p:extLst>
      <p:ext uri="{BB962C8B-B14F-4D97-AF65-F5344CB8AC3E}">
        <p14:creationId xmlns:p14="http://schemas.microsoft.com/office/powerpoint/2010/main" val="1714066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9" y="256032"/>
            <a:ext cx="8631935" cy="6473952"/>
          </a:xfrm>
          <a:prstGeom prst="rect">
            <a:avLst/>
          </a:prstGeom>
        </p:spPr>
      </p:pic>
    </p:spTree>
    <p:extLst>
      <p:ext uri="{BB962C8B-B14F-4D97-AF65-F5344CB8AC3E}">
        <p14:creationId xmlns:p14="http://schemas.microsoft.com/office/powerpoint/2010/main" val="288731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1" y="-192024"/>
            <a:ext cx="9331451" cy="6998589"/>
          </a:xfrm>
          <a:prstGeom prst="rect">
            <a:avLst/>
          </a:prstGeom>
        </p:spPr>
      </p:pic>
    </p:spTree>
    <p:extLst>
      <p:ext uri="{BB962C8B-B14F-4D97-AF65-F5344CB8AC3E}">
        <p14:creationId xmlns:p14="http://schemas.microsoft.com/office/powerpoint/2010/main" val="2748885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496" y="762000"/>
            <a:ext cx="8077200" cy="3970318"/>
          </a:xfrm>
          <a:prstGeom prst="rect">
            <a:avLst/>
          </a:prstGeom>
          <a:noFill/>
        </p:spPr>
        <p:txBody>
          <a:bodyPr wrap="square" rtlCol="0">
            <a:spAutoFit/>
          </a:bodyPr>
          <a:lstStyle/>
          <a:p>
            <a:pPr lvl="0" algn="ctr"/>
            <a:r>
              <a:rPr lang="en-AU" sz="2400" b="1" dirty="0" smtClean="0">
                <a:solidFill>
                  <a:srgbClr val="FFFF00"/>
                </a:solidFill>
              </a:rPr>
              <a:t>Breakout Room</a:t>
            </a:r>
          </a:p>
          <a:p>
            <a:pPr lvl="0" algn="ctr"/>
            <a:endParaRPr lang="en-AU" sz="2400" dirty="0" smtClean="0">
              <a:solidFill>
                <a:srgbClr val="FFFF00"/>
              </a:solidFill>
            </a:endParaRPr>
          </a:p>
          <a:p>
            <a:pPr lvl="0"/>
            <a:r>
              <a:rPr lang="en-AU" sz="2400" dirty="0" smtClean="0">
                <a:solidFill>
                  <a:srgbClr val="FFFF00"/>
                </a:solidFill>
              </a:rPr>
              <a:t>Pause </a:t>
            </a:r>
            <a:r>
              <a:rPr lang="en-AU" sz="2400" dirty="0">
                <a:solidFill>
                  <a:srgbClr val="FFFF00"/>
                </a:solidFill>
              </a:rPr>
              <a:t>for a moment and listen to what </a:t>
            </a:r>
            <a:r>
              <a:rPr lang="en-AU" sz="2400" dirty="0" smtClean="0">
                <a:solidFill>
                  <a:srgbClr val="FFFF00"/>
                </a:solidFill>
              </a:rPr>
              <a:t>you are feeling after </a:t>
            </a:r>
            <a:r>
              <a:rPr lang="en-AU" sz="2400" dirty="0">
                <a:solidFill>
                  <a:srgbClr val="FFFF00"/>
                </a:solidFill>
              </a:rPr>
              <a:t>hearing God’s speeches to </a:t>
            </a:r>
            <a:r>
              <a:rPr lang="en-AU" sz="2400" dirty="0" smtClean="0">
                <a:solidFill>
                  <a:srgbClr val="FFFF00"/>
                </a:solidFill>
              </a:rPr>
              <a:t>Job</a:t>
            </a:r>
            <a:r>
              <a:rPr lang="en-AU" sz="2400" dirty="0">
                <a:solidFill>
                  <a:srgbClr val="FFFF00"/>
                </a:solidFill>
              </a:rPr>
              <a:t>.</a:t>
            </a:r>
            <a:r>
              <a:rPr lang="en-AU" sz="2400" dirty="0" smtClean="0">
                <a:solidFill>
                  <a:srgbClr val="FFFF00"/>
                </a:solidFill>
              </a:rPr>
              <a:t> </a:t>
            </a:r>
            <a:r>
              <a:rPr lang="en-AU" dirty="0" smtClean="0">
                <a:solidFill>
                  <a:srgbClr val="FFFF00"/>
                </a:solidFill>
              </a:rPr>
              <a:t>(</a:t>
            </a:r>
            <a:r>
              <a:rPr lang="en-AU" dirty="0">
                <a:solidFill>
                  <a:srgbClr val="FFFF00"/>
                </a:solidFill>
              </a:rPr>
              <a:t>D</a:t>
            </a:r>
            <a:r>
              <a:rPr lang="en-AU" i="1" dirty="0">
                <a:solidFill>
                  <a:srgbClr val="FFFF00"/>
                </a:solidFill>
              </a:rPr>
              <a:t>imension 7 of our matrix is the inner voice.</a:t>
            </a:r>
            <a:r>
              <a:rPr lang="en-AU" dirty="0">
                <a:solidFill>
                  <a:srgbClr val="FFFF00"/>
                </a:solidFill>
              </a:rPr>
              <a:t>)</a:t>
            </a:r>
          </a:p>
          <a:p>
            <a:r>
              <a:rPr lang="en-AU" sz="2400" dirty="0">
                <a:solidFill>
                  <a:srgbClr val="FFFF00"/>
                </a:solidFill>
              </a:rPr>
              <a:t> </a:t>
            </a:r>
          </a:p>
          <a:p>
            <a:pPr lvl="0"/>
            <a:r>
              <a:rPr lang="en-AU" sz="2400" dirty="0">
                <a:solidFill>
                  <a:srgbClr val="FFFF00"/>
                </a:solidFill>
              </a:rPr>
              <a:t>What is Yahweh saying to Job in this speech? </a:t>
            </a:r>
            <a:r>
              <a:rPr lang="en-AU" dirty="0">
                <a:solidFill>
                  <a:srgbClr val="FFFF00"/>
                </a:solidFill>
              </a:rPr>
              <a:t>(</a:t>
            </a:r>
            <a:r>
              <a:rPr lang="en-AU" i="1" dirty="0">
                <a:solidFill>
                  <a:srgbClr val="FFFF00"/>
                </a:solidFill>
              </a:rPr>
              <a:t>Dimension 5 of the matrix</a:t>
            </a:r>
            <a:r>
              <a:rPr lang="en-AU" dirty="0">
                <a:solidFill>
                  <a:srgbClr val="FFFF00"/>
                </a:solidFill>
              </a:rPr>
              <a:t>)</a:t>
            </a:r>
            <a:endParaRPr lang="en-AU" sz="2400" dirty="0">
              <a:solidFill>
                <a:srgbClr val="FFFF00"/>
              </a:solidFill>
            </a:endParaRPr>
          </a:p>
          <a:p>
            <a:r>
              <a:rPr lang="en-AU" sz="2400" dirty="0">
                <a:solidFill>
                  <a:srgbClr val="FFFF00"/>
                </a:solidFill>
              </a:rPr>
              <a:t> </a:t>
            </a:r>
          </a:p>
          <a:p>
            <a:pPr lvl="0"/>
            <a:r>
              <a:rPr lang="en-AU" sz="2400" dirty="0">
                <a:solidFill>
                  <a:srgbClr val="FFFF00"/>
                </a:solidFill>
              </a:rPr>
              <a:t>What is Yahweh saying to us through this speech today? </a:t>
            </a:r>
            <a:r>
              <a:rPr lang="en-AU" dirty="0">
                <a:solidFill>
                  <a:srgbClr val="FFFF00"/>
                </a:solidFill>
              </a:rPr>
              <a:t>(</a:t>
            </a:r>
            <a:r>
              <a:rPr lang="en-AU" i="1" dirty="0">
                <a:solidFill>
                  <a:srgbClr val="FFFF00"/>
                </a:solidFill>
              </a:rPr>
              <a:t>Dimension 6 of the matrix</a:t>
            </a:r>
            <a:r>
              <a:rPr lang="en-AU" dirty="0">
                <a:solidFill>
                  <a:srgbClr val="FFFF00"/>
                </a:solidFill>
              </a:rPr>
              <a:t>)</a:t>
            </a:r>
          </a:p>
        </p:txBody>
      </p:sp>
    </p:spTree>
    <p:extLst>
      <p:ext uri="{BB962C8B-B14F-4D97-AF65-F5344CB8AC3E}">
        <p14:creationId xmlns:p14="http://schemas.microsoft.com/office/powerpoint/2010/main" val="3639342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760" y="838200"/>
            <a:ext cx="7391400" cy="3662541"/>
          </a:xfrm>
          <a:prstGeom prst="rect">
            <a:avLst/>
          </a:prstGeom>
          <a:noFill/>
        </p:spPr>
        <p:txBody>
          <a:bodyPr wrap="square" rtlCol="0">
            <a:spAutoFit/>
          </a:bodyPr>
          <a:lstStyle/>
          <a:p>
            <a:pPr algn="ctr"/>
            <a:r>
              <a:rPr lang="en-AU" sz="2000" b="1" dirty="0">
                <a:solidFill>
                  <a:srgbClr val="FFFF00"/>
                </a:solidFill>
              </a:rPr>
              <a:t>Yahweh’s Speech to Job – what did we hear</a:t>
            </a:r>
            <a:r>
              <a:rPr lang="en-AU" sz="2000" b="1" dirty="0" smtClean="0">
                <a:solidFill>
                  <a:srgbClr val="FFFF00"/>
                </a:solidFill>
              </a:rPr>
              <a:t>?</a:t>
            </a:r>
          </a:p>
          <a:p>
            <a:pPr algn="ctr"/>
            <a:endParaRPr lang="en-AU" dirty="0">
              <a:solidFill>
                <a:srgbClr val="FFFF00"/>
              </a:solidFill>
            </a:endParaRPr>
          </a:p>
          <a:p>
            <a:r>
              <a:rPr lang="en-AU" dirty="0" smtClean="0">
                <a:solidFill>
                  <a:srgbClr val="FFFF00"/>
                </a:solidFill>
              </a:rPr>
              <a:t>1. Yahweh </a:t>
            </a:r>
            <a:r>
              <a:rPr lang="en-AU" dirty="0">
                <a:solidFill>
                  <a:srgbClr val="FFFF00"/>
                </a:solidFill>
              </a:rPr>
              <a:t>is passionately concerned with the whole of Creation, all things great and small. For us to be involved with Yahweh is necessarily to be involved with Yahweh’s intentions and loves </a:t>
            </a:r>
          </a:p>
          <a:p>
            <a:endParaRPr lang="en-AU" sz="1600" dirty="0" smtClean="0">
              <a:solidFill>
                <a:srgbClr val="FFFF00"/>
              </a:solidFill>
            </a:endParaRPr>
          </a:p>
          <a:p>
            <a:r>
              <a:rPr lang="en-AU" sz="1600" dirty="0" smtClean="0">
                <a:solidFill>
                  <a:srgbClr val="FFFF00"/>
                </a:solidFill>
              </a:rPr>
              <a:t>‘</a:t>
            </a:r>
            <a:r>
              <a:rPr lang="en-AU" sz="1600" i="1" dirty="0">
                <a:solidFill>
                  <a:srgbClr val="FFFF00"/>
                </a:solidFill>
              </a:rPr>
              <a:t>We cannot tear ourselves away from the world to offer ourselves to God</a:t>
            </a:r>
            <a:r>
              <a:rPr lang="en-AU" sz="1600" dirty="0">
                <a:solidFill>
                  <a:srgbClr val="FFFF00"/>
                </a:solidFill>
              </a:rPr>
              <a:t>.’ </a:t>
            </a:r>
            <a:r>
              <a:rPr lang="en-AU" sz="1200" dirty="0">
                <a:solidFill>
                  <a:srgbClr val="FFFF00"/>
                </a:solidFill>
              </a:rPr>
              <a:t>(J-L Chrétien</a:t>
            </a:r>
            <a:r>
              <a:rPr lang="en-AU" sz="1200" dirty="0" smtClean="0">
                <a:solidFill>
                  <a:srgbClr val="FFFF00"/>
                </a:solidFill>
              </a:rPr>
              <a:t>)</a:t>
            </a:r>
          </a:p>
          <a:p>
            <a:endParaRPr lang="en-AU" dirty="0">
              <a:solidFill>
                <a:srgbClr val="FFFF00"/>
              </a:solidFill>
            </a:endParaRPr>
          </a:p>
          <a:p>
            <a:r>
              <a:rPr lang="en-AU" dirty="0">
                <a:solidFill>
                  <a:srgbClr val="FFFF00"/>
                </a:solidFill>
              </a:rPr>
              <a:t>2. We are faced with our human-</a:t>
            </a:r>
            <a:r>
              <a:rPr lang="en-AU" dirty="0" err="1">
                <a:solidFill>
                  <a:srgbClr val="FFFF00"/>
                </a:solidFill>
              </a:rPr>
              <a:t>centredness</a:t>
            </a:r>
            <a:r>
              <a:rPr lang="en-AU" dirty="0">
                <a:solidFill>
                  <a:srgbClr val="FFFF00"/>
                </a:solidFill>
              </a:rPr>
              <a:t>. We are not the measure or the centre of things </a:t>
            </a:r>
            <a:endParaRPr lang="en-AU" dirty="0" smtClean="0">
              <a:solidFill>
                <a:srgbClr val="FFFF00"/>
              </a:solidFill>
            </a:endParaRPr>
          </a:p>
          <a:p>
            <a:endParaRPr lang="en-AU" dirty="0">
              <a:solidFill>
                <a:srgbClr val="FFFF00"/>
              </a:solidFill>
            </a:endParaRPr>
          </a:p>
          <a:p>
            <a:r>
              <a:rPr lang="en-AU" dirty="0">
                <a:solidFill>
                  <a:srgbClr val="FFFF00"/>
                </a:solidFill>
              </a:rPr>
              <a:t>3. These together call us towards change, to some kind of conversion of heart, mind and life – called in the New Testament </a:t>
            </a:r>
            <a:r>
              <a:rPr lang="en-AU" i="1" dirty="0">
                <a:solidFill>
                  <a:srgbClr val="FFFF00"/>
                </a:solidFill>
              </a:rPr>
              <a:t>metanoia </a:t>
            </a:r>
            <a:r>
              <a:rPr lang="en-AU" dirty="0">
                <a:solidFill>
                  <a:srgbClr val="FFFF00"/>
                </a:solidFill>
              </a:rPr>
              <a:t>(repentance)</a:t>
            </a:r>
          </a:p>
        </p:txBody>
      </p:sp>
    </p:spTree>
    <p:extLst>
      <p:ext uri="{BB962C8B-B14F-4D97-AF65-F5344CB8AC3E}">
        <p14:creationId xmlns:p14="http://schemas.microsoft.com/office/powerpoint/2010/main" val="385794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7543800" cy="2585323"/>
          </a:xfrm>
          <a:prstGeom prst="rect">
            <a:avLst/>
          </a:prstGeom>
          <a:noFill/>
        </p:spPr>
        <p:txBody>
          <a:bodyPr wrap="square" rtlCol="0">
            <a:spAutoFit/>
          </a:bodyPr>
          <a:lstStyle/>
          <a:p>
            <a:pPr algn="ctr"/>
            <a:r>
              <a:rPr lang="en-AU" sz="2400" b="1" dirty="0" smtClean="0">
                <a:solidFill>
                  <a:srgbClr val="FFFF00"/>
                </a:solidFill>
              </a:rPr>
              <a:t>Breakout Room</a:t>
            </a:r>
          </a:p>
          <a:p>
            <a:endParaRPr lang="en-AU" dirty="0">
              <a:solidFill>
                <a:srgbClr val="FFFF00"/>
              </a:solidFill>
            </a:endParaRPr>
          </a:p>
          <a:p>
            <a:r>
              <a:rPr lang="en-AU" sz="2000" dirty="0" smtClean="0">
                <a:solidFill>
                  <a:srgbClr val="FFFF00"/>
                </a:solidFill>
              </a:rPr>
              <a:t>            	What </a:t>
            </a:r>
            <a:r>
              <a:rPr lang="en-AU" sz="2000" i="1" dirty="0" smtClean="0">
                <a:solidFill>
                  <a:srgbClr val="FFFF00"/>
                </a:solidFill>
              </a:rPr>
              <a:t>feelings</a:t>
            </a:r>
            <a:r>
              <a:rPr lang="en-AU" sz="2000" dirty="0" smtClean="0">
                <a:solidFill>
                  <a:srgbClr val="FFFF00"/>
                </a:solidFill>
              </a:rPr>
              <a:t> are evoked in you by this talk?</a:t>
            </a:r>
          </a:p>
          <a:p>
            <a:pPr marL="457200" indent="-457200">
              <a:buAutoNum type="arabicPeriod"/>
            </a:pPr>
            <a:endParaRPr lang="en-AU" sz="2000" dirty="0">
              <a:solidFill>
                <a:srgbClr val="FFFF00"/>
              </a:solidFill>
            </a:endParaRPr>
          </a:p>
          <a:p>
            <a:r>
              <a:rPr lang="en-AU" sz="2000" dirty="0" smtClean="0">
                <a:solidFill>
                  <a:srgbClr val="FFFF00"/>
                </a:solidFill>
              </a:rPr>
              <a:t>            	What </a:t>
            </a:r>
            <a:r>
              <a:rPr lang="en-AU" sz="2000" i="1" dirty="0">
                <a:solidFill>
                  <a:srgbClr val="FFFF00"/>
                </a:solidFill>
              </a:rPr>
              <a:t>parallels</a:t>
            </a:r>
            <a:r>
              <a:rPr lang="en-AU" sz="2000" dirty="0">
                <a:solidFill>
                  <a:srgbClr val="FFFF00"/>
                </a:solidFill>
              </a:rPr>
              <a:t> do you see between Yahweh’s speech and </a:t>
            </a:r>
            <a:r>
              <a:rPr lang="en-AU" sz="2000" dirty="0" smtClean="0">
                <a:solidFill>
                  <a:srgbClr val="FFFF00"/>
                </a:solidFill>
              </a:rPr>
              <a:t>	Sylvia  Earle’s?</a:t>
            </a:r>
          </a:p>
          <a:p>
            <a:endParaRPr lang="en-AU" sz="2000" dirty="0">
              <a:solidFill>
                <a:srgbClr val="FFFF00"/>
              </a:solidFill>
            </a:endParaRPr>
          </a:p>
          <a:p>
            <a:r>
              <a:rPr lang="en-AU" sz="2000" dirty="0" smtClean="0">
                <a:solidFill>
                  <a:srgbClr val="FFFF00"/>
                </a:solidFill>
              </a:rPr>
              <a:t>            	 What </a:t>
            </a:r>
            <a:r>
              <a:rPr lang="en-AU" sz="2000" i="1" dirty="0">
                <a:solidFill>
                  <a:srgbClr val="FFFF00"/>
                </a:solidFill>
              </a:rPr>
              <a:t>differences</a:t>
            </a:r>
            <a:r>
              <a:rPr lang="en-AU" sz="2000" dirty="0">
                <a:solidFill>
                  <a:srgbClr val="FFFF00"/>
                </a:solidFill>
              </a:rPr>
              <a:t> do you see?</a:t>
            </a:r>
          </a:p>
        </p:txBody>
      </p:sp>
    </p:spTree>
    <p:extLst>
      <p:ext uri="{BB962C8B-B14F-4D97-AF65-F5344CB8AC3E}">
        <p14:creationId xmlns:p14="http://schemas.microsoft.com/office/powerpoint/2010/main" val="3041769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7543800" cy="4538960"/>
          </a:xfrm>
          <a:prstGeom prst="rect">
            <a:avLst/>
          </a:prstGeom>
          <a:noFill/>
        </p:spPr>
        <p:txBody>
          <a:bodyPr wrap="square" rtlCol="0">
            <a:spAutoFit/>
          </a:bodyPr>
          <a:lstStyle/>
          <a:p>
            <a:pPr algn="ctr"/>
            <a:r>
              <a:rPr lang="en-AU" sz="1600" b="1" dirty="0">
                <a:solidFill>
                  <a:srgbClr val="FFFF00"/>
                </a:solidFill>
              </a:rPr>
              <a:t>Whirlwind and </a:t>
            </a:r>
            <a:r>
              <a:rPr lang="en-AU" sz="1600" b="1" dirty="0" smtClean="0">
                <a:solidFill>
                  <a:srgbClr val="FFFF00"/>
                </a:solidFill>
              </a:rPr>
              <a:t>Water</a:t>
            </a:r>
          </a:p>
          <a:p>
            <a:pPr algn="ctr"/>
            <a:endParaRPr lang="en-AU" sz="1600" b="1" dirty="0">
              <a:solidFill>
                <a:srgbClr val="FFFF00"/>
              </a:solidFill>
            </a:endParaRPr>
          </a:p>
          <a:p>
            <a:r>
              <a:rPr lang="en-AU" sz="1600" b="1" dirty="0">
                <a:solidFill>
                  <a:srgbClr val="FFFF00"/>
                </a:solidFill>
              </a:rPr>
              <a:t> </a:t>
            </a:r>
            <a:r>
              <a:rPr lang="en-AU" sz="1400" b="1" u="sng" dirty="0">
                <a:solidFill>
                  <a:srgbClr val="FFFF00"/>
                </a:solidFill>
              </a:rPr>
              <a:t>1. Parallels</a:t>
            </a:r>
          </a:p>
          <a:p>
            <a:endParaRPr lang="en-AU" sz="1300" dirty="0" smtClean="0">
              <a:solidFill>
                <a:srgbClr val="FFFF00"/>
              </a:solidFill>
            </a:endParaRPr>
          </a:p>
          <a:p>
            <a:r>
              <a:rPr lang="en-AU" sz="1600" dirty="0" smtClean="0">
                <a:solidFill>
                  <a:srgbClr val="FFFF00"/>
                </a:solidFill>
              </a:rPr>
              <a:t>Both </a:t>
            </a:r>
            <a:r>
              <a:rPr lang="en-AU" sz="1600" dirty="0">
                <a:solidFill>
                  <a:srgbClr val="FFFF00"/>
                </a:solidFill>
              </a:rPr>
              <a:t>speeches attend and give voice to a reality far greater than us; a reality in which we humans are embedded and upon which we are </a:t>
            </a:r>
            <a:r>
              <a:rPr lang="en-AU" sz="1600" dirty="0" smtClean="0">
                <a:solidFill>
                  <a:srgbClr val="FFFF00"/>
                </a:solidFill>
              </a:rPr>
              <a:t>dependent</a:t>
            </a:r>
          </a:p>
          <a:p>
            <a:endParaRPr lang="en-AU" sz="1600" dirty="0">
              <a:solidFill>
                <a:srgbClr val="FFFF00"/>
              </a:solidFill>
            </a:endParaRPr>
          </a:p>
          <a:p>
            <a:r>
              <a:rPr lang="en-AU" sz="1600" dirty="0">
                <a:solidFill>
                  <a:srgbClr val="FFFF00"/>
                </a:solidFill>
              </a:rPr>
              <a:t>Both reveal a brilliant cosmos of diversity in unity, a grandeur (GM Hopkins) which calls forth from us a sense of wonder and mystery, fear and </a:t>
            </a:r>
            <a:r>
              <a:rPr lang="en-AU" sz="1600" dirty="0" smtClean="0">
                <a:solidFill>
                  <a:srgbClr val="FFFF00"/>
                </a:solidFill>
              </a:rPr>
              <a:t>love</a:t>
            </a:r>
          </a:p>
          <a:p>
            <a:endParaRPr lang="en-AU" sz="1600" dirty="0">
              <a:solidFill>
                <a:srgbClr val="FFFF00"/>
              </a:solidFill>
            </a:endParaRPr>
          </a:p>
          <a:p>
            <a:r>
              <a:rPr lang="en-AU" sz="1600" dirty="0">
                <a:solidFill>
                  <a:srgbClr val="FFFF00"/>
                </a:solidFill>
              </a:rPr>
              <a:t>Both affirm that all things (our fellow </a:t>
            </a:r>
            <a:r>
              <a:rPr lang="en-AU" sz="1600" i="1" dirty="0">
                <a:solidFill>
                  <a:srgbClr val="FFFF00"/>
                </a:solidFill>
              </a:rPr>
              <a:t>creatures</a:t>
            </a:r>
            <a:r>
              <a:rPr lang="en-AU" sz="1600" dirty="0">
                <a:solidFill>
                  <a:srgbClr val="FFFF00"/>
                </a:solidFill>
              </a:rPr>
              <a:t>) have a rightful habitat, intrinsic worth, and vital contribution to make to the </a:t>
            </a:r>
            <a:r>
              <a:rPr lang="en-AU" sz="1600" dirty="0" smtClean="0">
                <a:solidFill>
                  <a:srgbClr val="FFFF00"/>
                </a:solidFill>
              </a:rPr>
              <a:t>whole</a:t>
            </a:r>
          </a:p>
          <a:p>
            <a:endParaRPr lang="en-AU" sz="1600" dirty="0">
              <a:solidFill>
                <a:srgbClr val="FFFF00"/>
              </a:solidFill>
            </a:endParaRPr>
          </a:p>
          <a:p>
            <a:r>
              <a:rPr lang="en-AU" sz="1600" dirty="0">
                <a:solidFill>
                  <a:srgbClr val="FFFF00"/>
                </a:solidFill>
              </a:rPr>
              <a:t>Both speeches call humans to account – to acknowledge and respect all things. And to change their ways</a:t>
            </a:r>
          </a:p>
          <a:p>
            <a:endParaRPr lang="en-AU" sz="1300" b="1" dirty="0" smtClean="0">
              <a:solidFill>
                <a:srgbClr val="FFFF00"/>
              </a:solidFill>
            </a:endParaRPr>
          </a:p>
          <a:p>
            <a:r>
              <a:rPr lang="en-AU" sz="1600" dirty="0">
                <a:solidFill>
                  <a:srgbClr val="FFFF00"/>
                </a:solidFill>
              </a:rPr>
              <a:t> </a:t>
            </a:r>
            <a:endParaRPr lang="en-AU" dirty="0">
              <a:solidFill>
                <a:srgbClr val="FFFF00"/>
              </a:solidFill>
            </a:endParaRPr>
          </a:p>
          <a:p>
            <a:r>
              <a:rPr lang="en-AU" dirty="0"/>
              <a:t> </a:t>
            </a:r>
          </a:p>
        </p:txBody>
      </p:sp>
    </p:spTree>
    <p:extLst>
      <p:ext uri="{BB962C8B-B14F-4D97-AF65-F5344CB8AC3E}">
        <p14:creationId xmlns:p14="http://schemas.microsoft.com/office/powerpoint/2010/main" val="356108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08304"/>
            <a:ext cx="7848600" cy="5724644"/>
          </a:xfrm>
          <a:prstGeom prst="rect">
            <a:avLst/>
          </a:prstGeom>
          <a:noFill/>
        </p:spPr>
        <p:txBody>
          <a:bodyPr wrap="square" rtlCol="0">
            <a:spAutoFit/>
          </a:bodyPr>
          <a:lstStyle/>
          <a:p>
            <a:pPr algn="ctr"/>
            <a:r>
              <a:rPr lang="en-AU" b="1" dirty="0">
                <a:solidFill>
                  <a:srgbClr val="FFFF00"/>
                </a:solidFill>
              </a:rPr>
              <a:t>Whirlwind and Water</a:t>
            </a:r>
            <a:endParaRPr lang="en-AU" dirty="0">
              <a:solidFill>
                <a:srgbClr val="FFFF00"/>
              </a:solidFill>
            </a:endParaRPr>
          </a:p>
          <a:p>
            <a:r>
              <a:rPr lang="en-AU" sz="2000" dirty="0">
                <a:solidFill>
                  <a:srgbClr val="FFFF00"/>
                </a:solidFill>
              </a:rPr>
              <a:t> </a:t>
            </a:r>
            <a:endParaRPr lang="en-AU" b="1" dirty="0" smtClean="0">
              <a:solidFill>
                <a:srgbClr val="FFFF00"/>
              </a:solidFill>
            </a:endParaRPr>
          </a:p>
          <a:p>
            <a:r>
              <a:rPr lang="en-AU" sz="1400" b="1" u="sng" dirty="0" smtClean="0">
                <a:solidFill>
                  <a:srgbClr val="FFFF00"/>
                </a:solidFill>
              </a:rPr>
              <a:t>2</a:t>
            </a:r>
            <a:r>
              <a:rPr lang="en-AU" sz="1400" b="1" u="sng" dirty="0">
                <a:solidFill>
                  <a:srgbClr val="FFFF00"/>
                </a:solidFill>
              </a:rPr>
              <a:t>. </a:t>
            </a:r>
            <a:r>
              <a:rPr lang="en-AU" sz="1400" b="1" u="sng" dirty="0" smtClean="0">
                <a:solidFill>
                  <a:srgbClr val="FFFF00"/>
                </a:solidFill>
              </a:rPr>
              <a:t>Differences</a:t>
            </a:r>
          </a:p>
          <a:p>
            <a:endParaRPr lang="en-AU" sz="1400" dirty="0">
              <a:solidFill>
                <a:srgbClr val="FFFF00"/>
              </a:solidFill>
            </a:endParaRPr>
          </a:p>
          <a:p>
            <a:r>
              <a:rPr lang="en-AU" sz="1400" dirty="0">
                <a:solidFill>
                  <a:srgbClr val="FFFF00"/>
                </a:solidFill>
              </a:rPr>
              <a:t>Job cannot answer back to Yahweh’s questions. We can and do</a:t>
            </a:r>
            <a:r>
              <a:rPr lang="en-AU" sz="1400" dirty="0" smtClean="0">
                <a:solidFill>
                  <a:srgbClr val="FFFF00"/>
                </a:solidFill>
              </a:rPr>
              <a:t>.</a:t>
            </a:r>
          </a:p>
          <a:p>
            <a:r>
              <a:rPr lang="en-AU" sz="1400" dirty="0" smtClean="0">
                <a:solidFill>
                  <a:srgbClr val="FFFF00"/>
                </a:solidFill>
              </a:rPr>
              <a:t> </a:t>
            </a:r>
            <a:endParaRPr lang="en-AU" sz="1400" dirty="0">
              <a:solidFill>
                <a:srgbClr val="FFFF00"/>
              </a:solidFill>
            </a:endParaRPr>
          </a:p>
          <a:p>
            <a:r>
              <a:rPr lang="en-AU" sz="1400" dirty="0">
                <a:solidFill>
                  <a:srgbClr val="FFFF00"/>
                </a:solidFill>
              </a:rPr>
              <a:t>Job’s self-centredness may have blinded him to the wider context of his life in the whole created order. But it didn’t threaten that order. We can and do. ‘No blue, No green</a:t>
            </a:r>
            <a:r>
              <a:rPr lang="en-AU" sz="1400" dirty="0" smtClean="0">
                <a:solidFill>
                  <a:srgbClr val="FFFF00"/>
                </a:solidFill>
              </a:rPr>
              <a:t>’</a:t>
            </a:r>
          </a:p>
          <a:p>
            <a:endParaRPr lang="en-AU" sz="1400" dirty="0">
              <a:solidFill>
                <a:srgbClr val="FFFF00"/>
              </a:solidFill>
            </a:endParaRPr>
          </a:p>
          <a:p>
            <a:r>
              <a:rPr lang="en-AU" sz="1400" dirty="0">
                <a:solidFill>
                  <a:srgbClr val="FFFF00"/>
                </a:solidFill>
              </a:rPr>
              <a:t>There is a difference between theology (Job) and science (Earle). But there is also a fruitful conversation to be had. Here are just three points:</a:t>
            </a:r>
          </a:p>
          <a:p>
            <a:pPr lvl="0"/>
            <a:endParaRPr lang="en-AU" sz="1400" dirty="0" smtClean="0">
              <a:solidFill>
                <a:srgbClr val="FFFF00"/>
              </a:solidFill>
            </a:endParaRPr>
          </a:p>
          <a:p>
            <a:pPr lvl="0"/>
            <a:r>
              <a:rPr lang="en-AU" sz="1400" dirty="0" smtClean="0">
                <a:solidFill>
                  <a:srgbClr val="FFFF00"/>
                </a:solidFill>
              </a:rPr>
              <a:t>Science </a:t>
            </a:r>
            <a:r>
              <a:rPr lang="en-AU" sz="1400" dirty="0">
                <a:solidFill>
                  <a:srgbClr val="FFFF00"/>
                </a:solidFill>
              </a:rPr>
              <a:t>is the practice of a detailed, loving, humble attention to the world. The believer can joyfully accept and learn from this.  </a:t>
            </a:r>
          </a:p>
          <a:p>
            <a:pPr lvl="0"/>
            <a:endParaRPr lang="en-AU" sz="1400" dirty="0" smtClean="0">
              <a:solidFill>
                <a:srgbClr val="FFFF00"/>
              </a:solidFill>
            </a:endParaRPr>
          </a:p>
          <a:p>
            <a:pPr lvl="0"/>
            <a:r>
              <a:rPr lang="en-AU" sz="1400" dirty="0" smtClean="0">
                <a:solidFill>
                  <a:srgbClr val="FFFF00"/>
                </a:solidFill>
              </a:rPr>
              <a:t>For </a:t>
            </a:r>
            <a:r>
              <a:rPr lang="en-AU" sz="1400" dirty="0">
                <a:solidFill>
                  <a:srgbClr val="FFFF00"/>
                </a:solidFill>
              </a:rPr>
              <a:t>the believer, the world is not just the world, however splendid. It is God’s loved </a:t>
            </a:r>
            <a:r>
              <a:rPr lang="en-AU" sz="1400" i="1" dirty="0">
                <a:solidFill>
                  <a:srgbClr val="FFFF00"/>
                </a:solidFill>
              </a:rPr>
              <a:t>creation</a:t>
            </a:r>
            <a:r>
              <a:rPr lang="en-AU" sz="1400" dirty="0">
                <a:solidFill>
                  <a:srgbClr val="FFFF00"/>
                </a:solidFill>
              </a:rPr>
              <a:t>. The things of the world live first in God’s heart before ever they enter ours. Thus we are called to a way of life marked by reverence, awe, praise and thanksgiving  </a:t>
            </a:r>
          </a:p>
          <a:p>
            <a:r>
              <a:rPr lang="en-AU" sz="1400" dirty="0">
                <a:solidFill>
                  <a:srgbClr val="FFFF00"/>
                </a:solidFill>
              </a:rPr>
              <a:t> </a:t>
            </a:r>
          </a:p>
          <a:p>
            <a:pPr lvl="0"/>
            <a:r>
              <a:rPr lang="en-AU" sz="1400" dirty="0">
                <a:solidFill>
                  <a:srgbClr val="FFFF00"/>
                </a:solidFill>
              </a:rPr>
              <a:t>The repentance called for by Sylvia Earle is broader and deeper than that required of Job.</a:t>
            </a:r>
          </a:p>
          <a:p>
            <a:r>
              <a:rPr lang="en-AU" sz="1400" dirty="0">
                <a:solidFill>
                  <a:srgbClr val="FFFF00"/>
                </a:solidFill>
              </a:rPr>
              <a:t>Sin is not only a personal unfaithfulness to the love that founds the world, not only unjust behaviour toward other humans created in God’s image. It is also a damaging disregard of the order of creation itself.   </a:t>
            </a:r>
          </a:p>
          <a:p>
            <a:r>
              <a:rPr lang="en-AU" dirty="0">
                <a:solidFill>
                  <a:srgbClr val="FFFF00"/>
                </a:solidFill>
              </a:rPr>
              <a:t> </a:t>
            </a:r>
            <a:endParaRPr lang="en-AU" sz="2000" dirty="0">
              <a:solidFill>
                <a:srgbClr val="FFFF00"/>
              </a:solidFill>
            </a:endParaRPr>
          </a:p>
          <a:p>
            <a:r>
              <a:rPr lang="en-AU" dirty="0"/>
              <a:t> </a:t>
            </a:r>
          </a:p>
        </p:txBody>
      </p:sp>
    </p:spTree>
    <p:extLst>
      <p:ext uri="{BB962C8B-B14F-4D97-AF65-F5344CB8AC3E}">
        <p14:creationId xmlns:p14="http://schemas.microsoft.com/office/powerpoint/2010/main" val="41269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26582"/>
            <a:ext cx="4767262" cy="6450418"/>
          </a:xfrm>
          <a:prstGeom prst="rect">
            <a:avLst/>
          </a:prstGeom>
        </p:spPr>
      </p:pic>
      <p:sp>
        <p:nvSpPr>
          <p:cNvPr id="3" name="TextBox 2"/>
          <p:cNvSpPr txBox="1"/>
          <p:nvPr/>
        </p:nvSpPr>
        <p:spPr>
          <a:xfrm>
            <a:off x="2438400" y="228600"/>
            <a:ext cx="4038600" cy="5049716"/>
          </a:xfrm>
          <a:prstGeom prst="rect">
            <a:avLst/>
          </a:prstGeom>
          <a:noFill/>
        </p:spPr>
        <p:txBody>
          <a:bodyPr wrap="square" rtlCol="0">
            <a:spAutoFit/>
          </a:bodyPr>
          <a:lstStyle/>
          <a:p>
            <a:pPr algn="ctr">
              <a:lnSpc>
                <a:spcPct val="150000"/>
              </a:lnSpc>
            </a:pPr>
            <a:r>
              <a:rPr lang="en-AU" sz="1600" b="1" i="1" u="sng" dirty="0">
                <a:solidFill>
                  <a:schemeClr val="bg1"/>
                </a:solidFill>
              </a:rPr>
              <a:t>The Matrix of the Word of God </a:t>
            </a:r>
            <a:endParaRPr lang="en-AU" sz="1600" i="1" dirty="0">
              <a:solidFill>
                <a:schemeClr val="bg1"/>
              </a:solidFill>
            </a:endParaRPr>
          </a:p>
          <a:p>
            <a:pPr>
              <a:lnSpc>
                <a:spcPct val="150000"/>
              </a:lnSpc>
            </a:pPr>
            <a:r>
              <a:rPr lang="en-AU" sz="1600" b="1" dirty="0">
                <a:solidFill>
                  <a:schemeClr val="bg1"/>
                </a:solidFill>
              </a:rPr>
              <a:t> </a:t>
            </a:r>
            <a:r>
              <a:rPr lang="en-AU" sz="1600" b="1" dirty="0" smtClean="0">
                <a:solidFill>
                  <a:schemeClr val="bg1"/>
                </a:solidFill>
              </a:rPr>
              <a:t>1. The </a:t>
            </a:r>
            <a:r>
              <a:rPr lang="en-AU" sz="1600" b="1" dirty="0">
                <a:solidFill>
                  <a:schemeClr val="bg1"/>
                </a:solidFill>
              </a:rPr>
              <a:t>eternal Word of God:</a:t>
            </a:r>
            <a:r>
              <a:rPr lang="en-AU" sz="1600" dirty="0">
                <a:solidFill>
                  <a:schemeClr val="bg1"/>
                </a:solidFill>
              </a:rPr>
              <a:t>   </a:t>
            </a:r>
            <a:r>
              <a:rPr lang="en-AU" sz="1200" dirty="0" smtClean="0">
                <a:solidFill>
                  <a:schemeClr val="bg1"/>
                </a:solidFill>
              </a:rPr>
              <a:t>‘</a:t>
            </a:r>
            <a:r>
              <a:rPr lang="en-AU" sz="1200" dirty="0">
                <a:solidFill>
                  <a:schemeClr val="bg1"/>
                </a:solidFill>
              </a:rPr>
              <a:t>The Word was with  </a:t>
            </a:r>
            <a:r>
              <a:rPr lang="en-AU" sz="1200" dirty="0" smtClean="0">
                <a:solidFill>
                  <a:schemeClr val="bg1"/>
                </a:solidFill>
              </a:rPr>
              <a:t> 	God </a:t>
            </a:r>
            <a:r>
              <a:rPr lang="en-AU" sz="1200" dirty="0">
                <a:solidFill>
                  <a:schemeClr val="bg1"/>
                </a:solidFill>
              </a:rPr>
              <a:t>and the Word was God…’ </a:t>
            </a:r>
            <a:r>
              <a:rPr lang="en-AU" sz="1200" dirty="0" smtClean="0">
                <a:solidFill>
                  <a:schemeClr val="bg1"/>
                </a:solidFill>
              </a:rPr>
              <a:t>John 1.1</a:t>
            </a:r>
            <a:endParaRPr lang="en-AU" sz="1200" dirty="0">
              <a:solidFill>
                <a:schemeClr val="bg1"/>
              </a:solidFill>
            </a:endParaRPr>
          </a:p>
          <a:p>
            <a:pPr>
              <a:lnSpc>
                <a:spcPct val="150000"/>
              </a:lnSpc>
            </a:pPr>
            <a:r>
              <a:rPr lang="en-AU" sz="1600" b="1" dirty="0">
                <a:solidFill>
                  <a:schemeClr val="bg1"/>
                </a:solidFill>
              </a:rPr>
              <a:t>2. The creative Word of God:</a:t>
            </a:r>
            <a:r>
              <a:rPr lang="en-AU" sz="1600" dirty="0">
                <a:solidFill>
                  <a:schemeClr val="bg1"/>
                </a:solidFill>
              </a:rPr>
              <a:t> – </a:t>
            </a:r>
            <a:r>
              <a:rPr lang="en-AU" sz="1400" dirty="0">
                <a:solidFill>
                  <a:schemeClr val="bg1"/>
                </a:solidFill>
              </a:rPr>
              <a:t>‘</a:t>
            </a:r>
            <a:r>
              <a:rPr lang="en-AU" sz="1200" dirty="0">
                <a:solidFill>
                  <a:schemeClr val="bg1"/>
                </a:solidFill>
              </a:rPr>
              <a:t>All things came </a:t>
            </a:r>
            <a:r>
              <a:rPr lang="en-AU" sz="1200" dirty="0" smtClean="0">
                <a:solidFill>
                  <a:schemeClr val="bg1"/>
                </a:solidFill>
              </a:rPr>
              <a:t>	into </a:t>
            </a:r>
            <a:r>
              <a:rPr lang="en-AU" sz="1200" dirty="0">
                <a:solidFill>
                  <a:schemeClr val="bg1"/>
                </a:solidFill>
              </a:rPr>
              <a:t>being through him’  	</a:t>
            </a:r>
            <a:r>
              <a:rPr lang="en-AU" sz="1200" dirty="0" smtClean="0">
                <a:solidFill>
                  <a:schemeClr val="bg1"/>
                </a:solidFill>
              </a:rPr>
              <a:t> </a:t>
            </a:r>
            <a:r>
              <a:rPr lang="en-AU" sz="1200" dirty="0">
                <a:solidFill>
                  <a:schemeClr val="bg1"/>
                </a:solidFill>
              </a:rPr>
              <a:t>John 1.3</a:t>
            </a:r>
          </a:p>
          <a:p>
            <a:pPr>
              <a:lnSpc>
                <a:spcPct val="150000"/>
              </a:lnSpc>
            </a:pPr>
            <a:r>
              <a:rPr lang="en-AU" sz="1600" b="1" dirty="0">
                <a:solidFill>
                  <a:schemeClr val="bg1"/>
                </a:solidFill>
              </a:rPr>
              <a:t>3. The prophetic Word of God:  </a:t>
            </a:r>
            <a:r>
              <a:rPr lang="en-AU" sz="1400" dirty="0">
                <a:solidFill>
                  <a:schemeClr val="bg1"/>
                </a:solidFill>
              </a:rPr>
              <a:t>‘</a:t>
            </a:r>
            <a:r>
              <a:rPr lang="en-AU" sz="1200" dirty="0">
                <a:solidFill>
                  <a:schemeClr val="bg1"/>
                </a:solidFill>
              </a:rPr>
              <a:t>Now the word of </a:t>
            </a:r>
            <a:r>
              <a:rPr lang="en-AU" sz="1200" dirty="0" smtClean="0">
                <a:solidFill>
                  <a:schemeClr val="bg1"/>
                </a:solidFill>
              </a:rPr>
              <a:t>	the </a:t>
            </a:r>
            <a:r>
              <a:rPr lang="en-AU" sz="1200" dirty="0">
                <a:solidFill>
                  <a:schemeClr val="bg1"/>
                </a:solidFill>
              </a:rPr>
              <a:t>Lord came to me saying, …’ </a:t>
            </a:r>
            <a:r>
              <a:rPr lang="en-AU" sz="1200" dirty="0" smtClean="0">
                <a:solidFill>
                  <a:schemeClr val="bg1"/>
                </a:solidFill>
              </a:rPr>
              <a:t>Jeremiah </a:t>
            </a:r>
            <a:r>
              <a:rPr lang="en-AU" sz="1200" dirty="0">
                <a:solidFill>
                  <a:schemeClr val="bg1"/>
                </a:solidFill>
              </a:rPr>
              <a:t>1.4</a:t>
            </a:r>
          </a:p>
          <a:p>
            <a:pPr>
              <a:lnSpc>
                <a:spcPct val="150000"/>
              </a:lnSpc>
            </a:pPr>
            <a:r>
              <a:rPr lang="en-AU" sz="1600" b="1" dirty="0">
                <a:solidFill>
                  <a:schemeClr val="bg1"/>
                </a:solidFill>
              </a:rPr>
              <a:t>4. The incarnate Word of God</a:t>
            </a:r>
            <a:r>
              <a:rPr lang="en-AU" sz="1400" b="1" dirty="0">
                <a:solidFill>
                  <a:schemeClr val="bg1"/>
                </a:solidFill>
              </a:rPr>
              <a:t>:</a:t>
            </a:r>
            <a:r>
              <a:rPr lang="en-AU" sz="1400" dirty="0">
                <a:solidFill>
                  <a:schemeClr val="bg1"/>
                </a:solidFill>
              </a:rPr>
              <a:t>  </a:t>
            </a:r>
            <a:r>
              <a:rPr lang="en-AU" sz="1200" dirty="0">
                <a:solidFill>
                  <a:schemeClr val="bg1"/>
                </a:solidFill>
              </a:rPr>
              <a:t>‘The Word became </a:t>
            </a:r>
            <a:r>
              <a:rPr lang="en-AU" sz="1200" dirty="0" smtClean="0">
                <a:solidFill>
                  <a:schemeClr val="bg1"/>
                </a:solidFill>
              </a:rPr>
              <a:t>	flesh </a:t>
            </a:r>
            <a:r>
              <a:rPr lang="en-AU" sz="1200" dirty="0">
                <a:solidFill>
                  <a:schemeClr val="bg1"/>
                </a:solidFill>
              </a:rPr>
              <a:t>and dwelt among us</a:t>
            </a:r>
            <a:r>
              <a:rPr lang="en-AU" sz="1200" dirty="0" smtClean="0">
                <a:solidFill>
                  <a:schemeClr val="bg1"/>
                </a:solidFill>
              </a:rPr>
              <a:t>…’ John </a:t>
            </a:r>
            <a:r>
              <a:rPr lang="en-AU" sz="1200" dirty="0">
                <a:solidFill>
                  <a:schemeClr val="bg1"/>
                </a:solidFill>
              </a:rPr>
              <a:t>1.14</a:t>
            </a:r>
          </a:p>
          <a:p>
            <a:pPr>
              <a:lnSpc>
                <a:spcPct val="150000"/>
              </a:lnSpc>
            </a:pPr>
            <a:r>
              <a:rPr lang="en-AU" sz="1600" b="1" dirty="0">
                <a:solidFill>
                  <a:schemeClr val="bg1"/>
                </a:solidFill>
              </a:rPr>
              <a:t>5. The written Word of God –Scripture</a:t>
            </a:r>
            <a:r>
              <a:rPr lang="en-AU" sz="1400" dirty="0">
                <a:solidFill>
                  <a:schemeClr val="bg1"/>
                </a:solidFill>
              </a:rPr>
              <a:t>: ‘</a:t>
            </a:r>
            <a:r>
              <a:rPr lang="en-AU" sz="1200" dirty="0">
                <a:solidFill>
                  <a:schemeClr val="bg1"/>
                </a:solidFill>
              </a:rPr>
              <a:t>All </a:t>
            </a:r>
            <a:r>
              <a:rPr lang="en-AU" sz="1200" dirty="0" smtClean="0">
                <a:solidFill>
                  <a:schemeClr val="bg1"/>
                </a:solidFill>
              </a:rPr>
              <a:t>	scripture </a:t>
            </a:r>
            <a:r>
              <a:rPr lang="en-AU" sz="1200" dirty="0">
                <a:solidFill>
                  <a:schemeClr val="bg1"/>
                </a:solidFill>
              </a:rPr>
              <a:t>is inspired by God </a:t>
            </a:r>
            <a:r>
              <a:rPr lang="en-AU" sz="1200" dirty="0" smtClean="0">
                <a:solidFill>
                  <a:schemeClr val="bg1"/>
                </a:solidFill>
              </a:rPr>
              <a:t>… </a:t>
            </a:r>
            <a:r>
              <a:rPr lang="en-AU" sz="1200" dirty="0">
                <a:solidFill>
                  <a:schemeClr val="bg1"/>
                </a:solidFill>
              </a:rPr>
              <a:t>2 Timothy 3.16</a:t>
            </a:r>
          </a:p>
          <a:p>
            <a:pPr>
              <a:lnSpc>
                <a:spcPct val="150000"/>
              </a:lnSpc>
            </a:pPr>
            <a:r>
              <a:rPr lang="en-AU" sz="1600" b="1" dirty="0">
                <a:solidFill>
                  <a:schemeClr val="bg1"/>
                </a:solidFill>
              </a:rPr>
              <a:t>6. The spoken (preached) Word of God:  </a:t>
            </a:r>
            <a:r>
              <a:rPr lang="en-AU" sz="1600" b="1" dirty="0" smtClean="0">
                <a:solidFill>
                  <a:schemeClr val="bg1"/>
                </a:solidFill>
              </a:rPr>
              <a:t>	</a:t>
            </a:r>
            <a:r>
              <a:rPr lang="en-AU" sz="1200" dirty="0" smtClean="0">
                <a:solidFill>
                  <a:schemeClr val="bg1"/>
                </a:solidFill>
              </a:rPr>
              <a:t>‘</a:t>
            </a:r>
            <a:r>
              <a:rPr lang="en-AU" sz="1200" dirty="0">
                <a:solidFill>
                  <a:schemeClr val="bg1"/>
                </a:solidFill>
              </a:rPr>
              <a:t>Preach the word </a:t>
            </a:r>
            <a:r>
              <a:rPr lang="en-AU" sz="1200" dirty="0" smtClean="0">
                <a:solidFill>
                  <a:schemeClr val="bg1"/>
                </a:solidFill>
              </a:rPr>
              <a:t>…’ </a:t>
            </a:r>
            <a:r>
              <a:rPr lang="en-AU" sz="1200" dirty="0">
                <a:solidFill>
                  <a:schemeClr val="bg1"/>
                </a:solidFill>
              </a:rPr>
              <a:t>2 Timothy 4.2</a:t>
            </a:r>
          </a:p>
          <a:p>
            <a:pPr>
              <a:lnSpc>
                <a:spcPct val="150000"/>
              </a:lnSpc>
            </a:pPr>
            <a:r>
              <a:rPr lang="en-AU" sz="1600" b="1" dirty="0">
                <a:solidFill>
                  <a:schemeClr val="bg1"/>
                </a:solidFill>
              </a:rPr>
              <a:t>7. The ‘inner’ Word of God:   </a:t>
            </a:r>
            <a:r>
              <a:rPr lang="en-AU" sz="1200" dirty="0">
                <a:solidFill>
                  <a:schemeClr val="bg1"/>
                </a:solidFill>
              </a:rPr>
              <a:t>‘Let the word of Christ </a:t>
            </a:r>
            <a:r>
              <a:rPr lang="en-AU" sz="1200" dirty="0" smtClean="0">
                <a:solidFill>
                  <a:schemeClr val="bg1"/>
                </a:solidFill>
              </a:rPr>
              <a:t>	dwell </a:t>
            </a:r>
            <a:r>
              <a:rPr lang="en-AU" sz="1200" dirty="0">
                <a:solidFill>
                  <a:schemeClr val="bg1"/>
                </a:solidFill>
              </a:rPr>
              <a:t>in you richly </a:t>
            </a:r>
            <a:r>
              <a:rPr lang="en-AU" sz="1200" dirty="0" smtClean="0">
                <a:solidFill>
                  <a:schemeClr val="bg1"/>
                </a:solidFill>
              </a:rPr>
              <a:t>…’</a:t>
            </a:r>
            <a:r>
              <a:rPr lang="en-AU" sz="1200" dirty="0">
                <a:solidFill>
                  <a:schemeClr val="bg1"/>
                </a:solidFill>
              </a:rPr>
              <a:t> </a:t>
            </a:r>
            <a:r>
              <a:rPr lang="en-AU" sz="1200" dirty="0" smtClean="0">
                <a:solidFill>
                  <a:schemeClr val="bg1"/>
                </a:solidFill>
              </a:rPr>
              <a:t> </a:t>
            </a:r>
            <a:r>
              <a:rPr lang="en-AU" sz="1200" dirty="0">
                <a:solidFill>
                  <a:schemeClr val="bg1"/>
                </a:solidFill>
              </a:rPr>
              <a:t>Colossians 3.16</a:t>
            </a:r>
          </a:p>
        </p:txBody>
      </p:sp>
    </p:spTree>
    <p:extLst>
      <p:ext uri="{BB962C8B-B14F-4D97-AF65-F5344CB8AC3E}">
        <p14:creationId xmlns:p14="http://schemas.microsoft.com/office/powerpoint/2010/main" val="2906932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57400"/>
            <a:ext cx="8763000" cy="738664"/>
          </a:xfrm>
          <a:prstGeom prst="rect">
            <a:avLst/>
          </a:prstGeom>
          <a:noFill/>
        </p:spPr>
        <p:txBody>
          <a:bodyPr wrap="square" rtlCol="0">
            <a:spAutoFit/>
          </a:bodyPr>
          <a:lstStyle/>
          <a:p>
            <a:r>
              <a:rPr lang="en-AU" b="1" dirty="0"/>
              <a:t>	</a:t>
            </a:r>
            <a:endParaRPr lang="en-AU" dirty="0"/>
          </a:p>
          <a:p>
            <a:pPr algn="ctr"/>
            <a:r>
              <a:rPr lang="en-AU" sz="2400" b="1" dirty="0">
                <a:solidFill>
                  <a:srgbClr val="FFFF00"/>
                </a:solidFill>
              </a:rPr>
              <a:t>The shock of a ‘second opinion’: reading Job after Genesis</a:t>
            </a:r>
            <a:endParaRPr lang="en-AU" sz="2800" dirty="0">
              <a:solidFill>
                <a:srgbClr val="FFFF00"/>
              </a:solidFill>
            </a:endParaRPr>
          </a:p>
        </p:txBody>
      </p:sp>
    </p:spTree>
    <p:extLst>
      <p:ext uri="{BB962C8B-B14F-4D97-AF65-F5344CB8AC3E}">
        <p14:creationId xmlns:p14="http://schemas.microsoft.com/office/powerpoint/2010/main" val="91713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91647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955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ellowshipofminds.files.wordpress.com/2013/04/whirlwh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3" y="190500"/>
            <a:ext cx="7931988"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3050" y="923544"/>
            <a:ext cx="6213348" cy="1692771"/>
          </a:xfrm>
          <a:prstGeom prst="rect">
            <a:avLst/>
          </a:prstGeom>
          <a:noFill/>
        </p:spPr>
        <p:txBody>
          <a:bodyPr wrap="square" rtlCol="0">
            <a:spAutoFit/>
          </a:bodyPr>
          <a:lstStyle/>
          <a:p>
            <a:pPr algn="r"/>
            <a:r>
              <a:rPr lang="en-AU" sz="2800" dirty="0">
                <a:solidFill>
                  <a:srgbClr val="FFFF00"/>
                </a:solidFill>
                <a:latin typeface="Garamond" panose="02020404030301010803" pitchFamily="18" charset="0"/>
              </a:rPr>
              <a:t>Then the Lord answered Job out of the whirlwind: “who is this that darkens counsel by words without knowledge</a:t>
            </a:r>
            <a:r>
              <a:rPr lang="en-AU" sz="2800" dirty="0" smtClean="0">
                <a:solidFill>
                  <a:srgbClr val="FFFF00"/>
                </a:solidFill>
                <a:latin typeface="Garamond" panose="02020404030301010803" pitchFamily="18" charset="0"/>
              </a:rPr>
              <a:t>?” </a:t>
            </a:r>
            <a:r>
              <a:rPr lang="en-AU" sz="2000" dirty="0">
                <a:solidFill>
                  <a:srgbClr val="FFFF00"/>
                </a:solidFill>
                <a:latin typeface="Garamond" panose="02020404030301010803" pitchFamily="18" charset="0"/>
              </a:rPr>
              <a:t>(Job 38.1-2)</a:t>
            </a:r>
            <a:endParaRPr lang="en-AU" sz="2000" dirty="0"/>
          </a:p>
        </p:txBody>
      </p:sp>
    </p:spTree>
    <p:extLst>
      <p:ext uri="{BB962C8B-B14F-4D97-AF65-F5344CB8AC3E}">
        <p14:creationId xmlns:p14="http://schemas.microsoft.com/office/powerpoint/2010/main" val="356868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069" y="94889"/>
            <a:ext cx="6625089" cy="6625088"/>
          </a:xfrm>
          <a:prstGeom prst="rect">
            <a:avLst/>
          </a:prstGeom>
        </p:spPr>
      </p:pic>
    </p:spTree>
    <p:extLst>
      <p:ext uri="{BB962C8B-B14F-4D97-AF65-F5344CB8AC3E}">
        <p14:creationId xmlns:p14="http://schemas.microsoft.com/office/powerpoint/2010/main" val="194797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lackiewarner.com/wp-content/uploads/sheepshead-2012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589" y="129396"/>
            <a:ext cx="7508081"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38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97" y="229559"/>
            <a:ext cx="7282313" cy="6473166"/>
          </a:xfrm>
          <a:prstGeom prst="rect">
            <a:avLst/>
          </a:prstGeom>
        </p:spPr>
      </p:pic>
    </p:spTree>
    <p:extLst>
      <p:ext uri="{BB962C8B-B14F-4D97-AF65-F5344CB8AC3E}">
        <p14:creationId xmlns:p14="http://schemas.microsoft.com/office/powerpoint/2010/main" val="810983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120" y="658207"/>
            <a:ext cx="1910077" cy="143018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615" y="658208"/>
            <a:ext cx="1661340" cy="14767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4724" y="620095"/>
            <a:ext cx="1694714" cy="15064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988" y="565802"/>
            <a:ext cx="2092833" cy="156915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718" y="2556318"/>
            <a:ext cx="1706879" cy="159505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4615" y="2714108"/>
            <a:ext cx="1661340" cy="162929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5362" y="2626148"/>
            <a:ext cx="1663424" cy="16441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1988" y="2669978"/>
            <a:ext cx="2134335" cy="160026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3682" y="4791456"/>
            <a:ext cx="1717632" cy="151333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9511" y="4558988"/>
            <a:ext cx="2553443" cy="1915083"/>
          </a:xfrm>
          <a:prstGeom prst="rect">
            <a:avLst/>
          </a:prstGeom>
        </p:spPr>
      </p:pic>
    </p:spTree>
    <p:extLst>
      <p:ext uri="{BB962C8B-B14F-4D97-AF65-F5344CB8AC3E}">
        <p14:creationId xmlns:p14="http://schemas.microsoft.com/office/powerpoint/2010/main" val="1181807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3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ssion 1 BUC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Session 1 BUC 2021</Template>
  <TotalTime>99</TotalTime>
  <Words>482</Words>
  <Application>Microsoft Office PowerPoint</Application>
  <PresentationFormat>On-screen Show (4:3)</PresentationFormat>
  <Paragraphs>69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Session 1 BUC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is charged with the grandeur of God’ the challenge of being creatures in a threatened Creation </dc:title>
  <dc:creator>User</dc:creator>
  <cp:lastModifiedBy>User</cp:lastModifiedBy>
  <cp:revision>7</cp:revision>
  <dcterms:created xsi:type="dcterms:W3CDTF">2021-08-05T06:54:06Z</dcterms:created>
  <dcterms:modified xsi:type="dcterms:W3CDTF">2021-08-05T23:42:48Z</dcterms:modified>
</cp:coreProperties>
</file>